
<file path=[Content_Types].xml><?xml version="1.0" encoding="utf-8"?>
<Types xmlns="http://schemas.openxmlformats.org/package/2006/content-types">
  <Default Extension="fntdata" ContentType="application/x-fontdata"/>
  <Default Extension="gif" ContentType="image/gif"/>
  <Default Extension="HEIC" ContentType="image/heic"/>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Lst>
  <p:notesMasterIdLst>
    <p:notesMasterId r:id="rId24"/>
  </p:notesMasterIdLst>
  <p:sldIdLst>
    <p:sldId id="256" r:id="rId3"/>
    <p:sldId id="2147469745" r:id="rId4"/>
    <p:sldId id="2147469749" r:id="rId5"/>
    <p:sldId id="2147469759" r:id="rId6"/>
    <p:sldId id="2147469764" r:id="rId7"/>
    <p:sldId id="2147469767" r:id="rId8"/>
    <p:sldId id="2147469768" r:id="rId9"/>
    <p:sldId id="2147469744" r:id="rId10"/>
    <p:sldId id="2147469754" r:id="rId11"/>
    <p:sldId id="2147469755" r:id="rId12"/>
    <p:sldId id="2147469748" r:id="rId13"/>
    <p:sldId id="2147469747" r:id="rId14"/>
    <p:sldId id="2147469757" r:id="rId15"/>
    <p:sldId id="2147469751" r:id="rId16"/>
    <p:sldId id="2147469758" r:id="rId17"/>
    <p:sldId id="2147469766" r:id="rId18"/>
    <p:sldId id="2147469762" r:id="rId19"/>
    <p:sldId id="2147469763" r:id="rId20"/>
    <p:sldId id="258" r:id="rId21"/>
    <p:sldId id="259" r:id="rId22"/>
    <p:sldId id="260"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Helvetica" panose="020B0604020202020204" pitchFamily="34" charset="0"/>
      <p:regular r:id="rId31"/>
      <p:bold r:id="rId32"/>
      <p:italic r:id="rId33"/>
      <p:boldItalic r:id="rId34"/>
    </p:embeddedFont>
    <p:embeddedFont>
      <p:font typeface="Helvetica Neue" panose="020B060402020202020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Possum Saltare NF" panose="020B0604020202020204" charset="0"/>
      <p:regular r:id="rId43"/>
    </p:embeddedFont>
    <p:embeddedFont>
      <p:font typeface="Roboto" panose="02000000000000000000" pitchFamily="2" charset="0"/>
      <p:regular r:id="rId44"/>
      <p:bold r:id="rId45"/>
      <p:italic r:id="rId46"/>
      <p:boldItalic r:id="rId47"/>
    </p:embeddedFont>
    <p:embeddedFont>
      <p:font typeface="Roboto Mono" panose="00000009000000000000" pitchFamily="49"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34B"/>
    <a:srgbClr val="006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60FC6-4A15-45FB-80C5-A8F9C1BC8339}" v="6" dt="2023-05-16T16:04:42.075"/>
    <p1510:client id="{4AB3C46A-A5E3-4BF1-9B1D-AA3EF7587C82}" v="26" dt="2023-05-14T12:04:48.409"/>
    <p1510:client id="{4FB505B2-6A45-415C-8AF0-563A940A057E}" v="49" dt="2023-05-15T13:53:22.147"/>
    <p1510:client id="{677BD329-B120-46B0-A9F0-32206E0E729C}" v="148" dt="2023-05-16T14:52:07.271"/>
    <p1510:client id="{75B8DDEB-993C-4C0C-A326-17CFF028DD55}" v="1350" dt="2023-05-14T13:59:27.472"/>
    <p1510:client id="{97987A6E-D537-421C-9575-483734276C11}" v="9" dt="2023-05-16T13:20:30.217"/>
    <p1510:client id="{AB9C9A9F-54D3-453D-AB2D-362353000724}" v="4102" dt="2023-05-16T11:48:26.224"/>
    <p1510:client id="{B435C774-375D-4CF9-BBBC-4F12088DE0B2}" v="14" dt="2023-05-16T13:57:00.803"/>
    <p1510:client id="{C90E1A32-8378-4233-A6A1-53DAE79973AB}" v="758" dt="2023-05-14T12:02:32.312"/>
    <p1510:client id="{F520CCC2-3C2E-4602-9FE9-CB0DAF937A06}" v="1" dt="2023-05-16T16:41:38.898"/>
    <p1510:client id="{FE13DEEC-AF16-43CD-83D5-463A4C43A867}" v="138" dt="2023-05-16T15:39:29.4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506" autoAdjust="0"/>
  </p:normalViewPr>
  <p:slideViewPr>
    <p:cSldViewPr snapToGrid="0">
      <p:cViewPr varScale="1">
        <p:scale>
          <a:sx n="61" d="100"/>
          <a:sy n="61" d="100"/>
        </p:scale>
        <p:origin x="141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A0706-0842-4912-945C-02675D9777E7}"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5B6F1-D14F-4BDF-B5DB-9D102B5C5373}" type="slidenum">
              <a:rPr lang="en-US" smtClean="0"/>
              <a:t>‹#›</a:t>
            </a:fld>
            <a:endParaRPr lang="en-US"/>
          </a:p>
        </p:txBody>
      </p:sp>
    </p:spTree>
    <p:extLst>
      <p:ext uri="{BB962C8B-B14F-4D97-AF65-F5344CB8AC3E}">
        <p14:creationId xmlns:p14="http://schemas.microsoft.com/office/powerpoint/2010/main" val="190419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xpressjs.com/en/api.html#:~:text=case%20sensitive%20rou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The routing of the express framework </a:t>
            </a:r>
            <a:r>
              <a:rPr lang="en-US" b="0" i="0" u="none" strike="noStrike" dirty="0">
                <a:solidFill>
                  <a:srgbClr val="007BFF"/>
                </a:solidFill>
                <a:effectLst/>
                <a:latin typeface="-apple-system"/>
                <a:hlinkClick r:id="rId3"/>
              </a:rPr>
              <a:t>is case-</a:t>
            </a:r>
            <a:r>
              <a:rPr lang="en-US" b="1" i="0" u="none" strike="noStrike" dirty="0">
                <a:solidFill>
                  <a:srgbClr val="007BFF"/>
                </a:solidFill>
                <a:effectLst/>
                <a:latin typeface="-apple-system"/>
                <a:hlinkClick r:id="rId3"/>
              </a:rPr>
              <a:t>insensitive</a:t>
            </a:r>
            <a:r>
              <a:rPr lang="en-US" b="0" i="0" u="none" strike="noStrike" dirty="0">
                <a:solidFill>
                  <a:srgbClr val="007BFF"/>
                </a:solidFill>
                <a:effectLst/>
                <a:latin typeface="-apple-system"/>
                <a:hlinkClick r:id="rId3"/>
              </a:rPr>
              <a:t> by default</a:t>
            </a:r>
            <a:r>
              <a:rPr lang="en-US" b="0" i="0" dirty="0">
                <a:solidFill>
                  <a:srgbClr val="212529"/>
                </a:solidFill>
                <a:effectLst/>
                <a:latin typeface="-apple-system"/>
              </a:rPr>
              <a:t>. This means that requesting </a:t>
            </a:r>
            <a:r>
              <a:rPr lang="en-US" dirty="0"/>
              <a:t>/</a:t>
            </a:r>
            <a:r>
              <a:rPr lang="en-US" dirty="0" err="1"/>
              <a:t>api</a:t>
            </a:r>
            <a:r>
              <a:rPr lang="en-US" dirty="0"/>
              <a:t>/users/</a:t>
            </a:r>
            <a:r>
              <a:rPr lang="en-US" b="0" i="0" dirty="0">
                <a:solidFill>
                  <a:srgbClr val="212529"/>
                </a:solidFill>
                <a:effectLst/>
                <a:latin typeface="-apple-system"/>
              </a:rPr>
              <a:t> and </a:t>
            </a:r>
            <a:r>
              <a:rPr lang="en-US" dirty="0"/>
              <a:t>/API/users</a:t>
            </a:r>
            <a:r>
              <a:rPr lang="en-US" b="0" i="0" dirty="0">
                <a:solidFill>
                  <a:srgbClr val="212529"/>
                </a:solidFill>
                <a:effectLst/>
                <a:latin typeface="-apple-system"/>
              </a:rPr>
              <a:t> will have the same outcome. In contrast, the authentication middleware that is supposed to protect the </a:t>
            </a:r>
            <a:r>
              <a:rPr lang="en-US" dirty="0"/>
              <a:t>/</a:t>
            </a:r>
            <a:r>
              <a:rPr lang="en-US" dirty="0" err="1"/>
              <a:t>api</a:t>
            </a:r>
            <a:r>
              <a:rPr lang="en-US" b="0" i="0" dirty="0">
                <a:solidFill>
                  <a:srgbClr val="212529"/>
                </a:solidFill>
                <a:effectLst/>
                <a:latin typeface="-apple-system"/>
              </a:rPr>
              <a:t> endpoint only checks for a valid token when the route starts with </a:t>
            </a:r>
            <a:r>
              <a:rPr lang="en-US" dirty="0"/>
              <a:t>/</a:t>
            </a:r>
            <a:r>
              <a:rPr lang="en-US" dirty="0" err="1"/>
              <a:t>api</a:t>
            </a:r>
            <a:r>
              <a:rPr lang="en-US" b="0" i="0" dirty="0">
                <a:solidFill>
                  <a:srgbClr val="212529"/>
                </a:solidFill>
                <a:effectLst/>
                <a:latin typeface="-apple-system"/>
              </a:rPr>
              <a:t>. Since this check is case sensitive, it can be bypassed by accessing </a:t>
            </a:r>
            <a:r>
              <a:rPr lang="en-US" dirty="0"/>
              <a:t>/API</a:t>
            </a:r>
            <a:r>
              <a:rPr lang="en-US" b="0" i="0" dirty="0">
                <a:solidFill>
                  <a:srgbClr val="212529"/>
                </a:solidFill>
                <a:effectLst/>
                <a:latin typeface="-apple-system"/>
              </a:rPr>
              <a:t> because express will still route it to the correct API handler while auth tokens are not validated.</a:t>
            </a:r>
            <a:endParaRPr lang="en-US" dirty="0"/>
          </a:p>
        </p:txBody>
      </p:sp>
      <p:sp>
        <p:nvSpPr>
          <p:cNvPr id="4" name="Slide Number Placeholder 3"/>
          <p:cNvSpPr>
            <a:spLocks noGrp="1"/>
          </p:cNvSpPr>
          <p:nvPr>
            <p:ph type="sldNum" sz="quarter" idx="5"/>
          </p:nvPr>
        </p:nvSpPr>
        <p:spPr/>
        <p:txBody>
          <a:bodyPr/>
          <a:lstStyle/>
          <a:p>
            <a:fld id="{AF85B6F1-D14F-4BDF-B5DB-9D102B5C5373}" type="slidenum">
              <a:rPr lang="en-US" smtClean="0"/>
              <a:t>5</a:t>
            </a:fld>
            <a:endParaRPr lang="en-US"/>
          </a:p>
        </p:txBody>
      </p:sp>
    </p:spTree>
    <p:extLst>
      <p:ext uri="{BB962C8B-B14F-4D97-AF65-F5344CB8AC3E}">
        <p14:creationId xmlns:p14="http://schemas.microsoft.com/office/powerpoint/2010/main" val="127731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A01: Broken Access Control: </a:t>
            </a:r>
            <a:r>
              <a:rPr lang="en-US" b="0" i="0" dirty="0">
                <a:effectLst/>
                <a:latin typeface="Roboto" panose="02000000000000000000" pitchFamily="2" charset="0"/>
              </a:rPr>
              <a:t>Access control enforces policy such that users cannot act outside of their intended permissions. Failures typically lead to unauthorized information disclosure, modification, or destruction of all data or performing a business function outside the user's limits. Common access control vulnerabilities include:</a:t>
            </a:r>
          </a:p>
          <a:p>
            <a:pPr algn="l">
              <a:buFont typeface="Arial" panose="020B0604020202020204" pitchFamily="34" charset="0"/>
              <a:buChar char="•"/>
            </a:pPr>
            <a:r>
              <a:rPr lang="en-US" b="0" i="0" dirty="0">
                <a:effectLst/>
                <a:latin typeface="Roboto" panose="02000000000000000000" pitchFamily="2" charset="0"/>
              </a:rPr>
              <a:t>Violation of the principle of least privilege or deny by default, where access should only be granted for particular capabilities, roles, or users, but is available to anyone.</a:t>
            </a:r>
          </a:p>
          <a:p>
            <a:pPr algn="l">
              <a:buFont typeface="Arial" panose="020B0604020202020204" pitchFamily="34" charset="0"/>
              <a:buChar char="•"/>
            </a:pPr>
            <a:r>
              <a:rPr lang="en-US" b="0" i="0" dirty="0">
                <a:effectLst/>
                <a:latin typeface="Roboto" panose="02000000000000000000" pitchFamily="2" charset="0"/>
              </a:rPr>
              <a:t>Bypassing access control checks by modifying the URL (parameter tampering or force browsing), internal application state, or the HTML page, or by using an attack tool modifying API requests.</a:t>
            </a:r>
          </a:p>
          <a:p>
            <a:pPr algn="l">
              <a:buFont typeface="Arial" panose="020B0604020202020204" pitchFamily="34" charset="0"/>
              <a:buChar char="•"/>
            </a:pPr>
            <a:r>
              <a:rPr lang="en-US" b="0" i="0" dirty="0">
                <a:effectLst/>
                <a:latin typeface="Roboto" panose="02000000000000000000" pitchFamily="2" charset="0"/>
              </a:rPr>
              <a:t>Permitting viewing or editing someone else's account, by providing its unique identifier (insecure direct object references)</a:t>
            </a:r>
          </a:p>
          <a:p>
            <a:pPr algn="l">
              <a:buFont typeface="Arial" panose="020B0604020202020204" pitchFamily="34" charset="0"/>
              <a:buChar char="•"/>
            </a:pPr>
            <a:r>
              <a:rPr lang="en-US" b="0" i="0" dirty="0">
                <a:effectLst/>
                <a:latin typeface="Roboto" panose="02000000000000000000" pitchFamily="2" charset="0"/>
              </a:rPr>
              <a:t>Accessing API with missing access controls for POST, PUT and DELETE.</a:t>
            </a:r>
          </a:p>
          <a:p>
            <a:pPr algn="l">
              <a:buFont typeface="Arial" panose="020B0604020202020204" pitchFamily="34" charset="0"/>
              <a:buChar char="•"/>
            </a:pPr>
            <a:r>
              <a:rPr lang="en-US" b="0" i="0" dirty="0">
                <a:effectLst/>
                <a:latin typeface="Roboto" panose="02000000000000000000" pitchFamily="2" charset="0"/>
              </a:rPr>
              <a:t>Elevation of privilege. Acting as a user without being logged in or acting as an admin when logged in as a user.</a:t>
            </a:r>
          </a:p>
          <a:p>
            <a:pPr algn="l">
              <a:buFont typeface="Arial" panose="020B0604020202020204" pitchFamily="34" charset="0"/>
              <a:buChar char="•"/>
            </a:pPr>
            <a:r>
              <a:rPr lang="en-US" b="0" i="0" dirty="0">
                <a:effectLst/>
                <a:latin typeface="Roboto" panose="02000000000000000000" pitchFamily="2" charset="0"/>
              </a:rPr>
              <a:t>Metadata manipulation, such as replaying or tampering with a JSON Web Token (JWT) access control token, or a cookie or hidden field manipulated to elevate privileges or abusing JWT invalidation.</a:t>
            </a:r>
          </a:p>
          <a:p>
            <a:pPr algn="l">
              <a:buFont typeface="Arial" panose="020B0604020202020204" pitchFamily="34" charset="0"/>
              <a:buChar char="•"/>
            </a:pPr>
            <a:r>
              <a:rPr lang="en-US" b="0" i="0" dirty="0">
                <a:effectLst/>
                <a:latin typeface="Roboto" panose="02000000000000000000" pitchFamily="2" charset="0"/>
              </a:rPr>
              <a:t>CORS misconfiguration allows API access from unauthorized/untrusted origins.</a:t>
            </a:r>
          </a:p>
          <a:p>
            <a:pPr algn="l">
              <a:buFont typeface="Arial" panose="020B0604020202020204" pitchFamily="34" charset="0"/>
              <a:buChar char="•"/>
            </a:pPr>
            <a:r>
              <a:rPr lang="en-US" b="0" i="0" dirty="0">
                <a:effectLst/>
                <a:latin typeface="Roboto" panose="02000000000000000000" pitchFamily="2" charset="0"/>
              </a:rPr>
              <a:t>Force browsing to authenticated pages as an unauthenticated user or to privileged pages as a standard user.</a:t>
            </a:r>
          </a:p>
          <a:p>
            <a:endParaRPr lang="en-US" dirty="0"/>
          </a:p>
          <a:p>
            <a:r>
              <a:rPr lang="en-US" b="0" i="0" dirty="0">
                <a:effectLst/>
                <a:latin typeface="Roboto" panose="02000000000000000000" pitchFamily="2" charset="0"/>
              </a:rPr>
              <a:t>The example given: An attacker simply forces browses to target URLs. Admin rights are required for access to the admin page. If an unauthenticated user can access either page, it's a flaw. If a non-admin can access the admin page, this is a flaw.</a:t>
            </a:r>
            <a:endParaRPr lang="en-US" dirty="0"/>
          </a:p>
        </p:txBody>
      </p:sp>
      <p:sp>
        <p:nvSpPr>
          <p:cNvPr id="4" name="Slide Number Placeholder 3"/>
          <p:cNvSpPr>
            <a:spLocks noGrp="1"/>
          </p:cNvSpPr>
          <p:nvPr>
            <p:ph type="sldNum" sz="quarter" idx="5"/>
          </p:nvPr>
        </p:nvSpPr>
        <p:spPr/>
        <p:txBody>
          <a:bodyPr/>
          <a:lstStyle/>
          <a:p>
            <a:fld id="{AF85B6F1-D14F-4BDF-B5DB-9D102B5C5373}" type="slidenum">
              <a:rPr lang="en-US" smtClean="0"/>
              <a:t>6</a:t>
            </a:fld>
            <a:endParaRPr lang="en-US"/>
          </a:p>
        </p:txBody>
      </p:sp>
    </p:spTree>
    <p:extLst>
      <p:ext uri="{BB962C8B-B14F-4D97-AF65-F5344CB8AC3E}">
        <p14:creationId xmlns:p14="http://schemas.microsoft.com/office/powerpoint/2010/main" val="1175549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Repudiation example - </a:t>
            </a:r>
            <a:r>
              <a:rPr lang="en-US" b="0" i="0" dirty="0">
                <a:solidFill>
                  <a:srgbClr val="161616"/>
                </a:solidFill>
                <a:effectLst/>
                <a:latin typeface="Segoe UI" panose="020B0502040204020203" pitchFamily="34" charset="0"/>
              </a:rPr>
              <a:t>for example, a user performs an illegal operation in a system that lacks the ability to trace the prohibited operations. Non-Repudiation refers to the ability of a system to counter repudiation threats. For example, a user who purchases an item might have to sign for the item upon receipt. The vendor can then use the signed receipt as evidence that the user did receive the package</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Information disclosure example - for example, the ability of users to read a file that they were not granted access to, or the ability of an intruder to read data in transit between two computers</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DoS example - for example, by making a Web server temporarily unavailable or unusable. You must protect against certain types of DoS threats simply to improve system availability and reliability</a:t>
            </a:r>
          </a:p>
          <a:p>
            <a:endParaRPr lang="en-US" b="0" i="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F85B6F1-D14F-4BDF-B5DB-9D102B5C5373}" type="slidenum">
              <a:rPr lang="en-US" smtClean="0"/>
              <a:t>7</a:t>
            </a:fld>
            <a:endParaRPr lang="en-US"/>
          </a:p>
        </p:txBody>
      </p:sp>
    </p:spTree>
    <p:extLst>
      <p:ext uri="{BB962C8B-B14F-4D97-AF65-F5344CB8AC3E}">
        <p14:creationId xmlns:p14="http://schemas.microsoft.com/office/powerpoint/2010/main" val="14404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Defensive programming is like defensive driving in</a:t>
            </a:r>
            <a:r>
              <a:rPr lang="en-US" dirty="0"/>
              <a:t> that it is  the creation of code that is meant to deal with any possible scenario thrown at it. Programmers typically try to determine ways in which users are likely to enter input or try to use software that may be outside of expected parameters. The use of defensive programming is built upon the foundation of the code itself, which is designed to be able to handle strange input without crashing or encountering an error event.</a:t>
            </a:r>
            <a:endParaRPr lang="en-US" dirty="0">
              <a:ea typeface="Calibri" panose="020F0502020204030204"/>
              <a:cs typeface="Calibri"/>
            </a:endParaRPr>
          </a:p>
          <a:p>
            <a:endParaRPr lang="en-US" dirty="0">
              <a:ea typeface="Calibri" panose="020F0502020204030204"/>
              <a:cs typeface="Calibri"/>
            </a:endParaRPr>
          </a:p>
          <a:p>
            <a:r>
              <a:rPr lang="en-US" dirty="0" err="1">
                <a:ea typeface="Calibri" panose="020F0502020204030204"/>
                <a:cs typeface="Calibri"/>
              </a:rPr>
              <a:t>Murphys</a:t>
            </a:r>
            <a:r>
              <a:rPr lang="en-US" dirty="0">
                <a:ea typeface="Calibri" panose="020F0502020204030204"/>
                <a:cs typeface="Calibri"/>
              </a:rPr>
              <a:t> law comes into play as you walk in the jungle as a team/platoon you have to be prepared for anything</a:t>
            </a:r>
          </a:p>
        </p:txBody>
      </p:sp>
      <p:sp>
        <p:nvSpPr>
          <p:cNvPr id="4" name="Slide Number Placeholder 3"/>
          <p:cNvSpPr>
            <a:spLocks noGrp="1"/>
          </p:cNvSpPr>
          <p:nvPr>
            <p:ph type="sldNum" sz="quarter" idx="5"/>
          </p:nvPr>
        </p:nvSpPr>
        <p:spPr/>
        <p:txBody>
          <a:bodyPr/>
          <a:lstStyle/>
          <a:p>
            <a:fld id="{AF85B6F1-D14F-4BDF-B5DB-9D102B5C5373}" type="slidenum">
              <a:rPr lang="en-US" smtClean="0"/>
              <a:t>8</a:t>
            </a:fld>
            <a:endParaRPr lang="en-US"/>
          </a:p>
        </p:txBody>
      </p:sp>
    </p:spTree>
    <p:extLst>
      <p:ext uri="{BB962C8B-B14F-4D97-AF65-F5344CB8AC3E}">
        <p14:creationId xmlns:p14="http://schemas.microsoft.com/office/powerpoint/2010/main" val="865401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1 .  </a:t>
            </a:r>
            <a:r>
              <a:rPr lang="en-GB" b="1" dirty="0"/>
              <a:t>In a world where software supply chain attacks are on the rise ,developers are our first line of defence  , their code that manages our critical systems must adopt to murphy's law</a:t>
            </a:r>
            <a:endParaRPr lang="en-US" dirty="0"/>
          </a:p>
          <a:p>
            <a:r>
              <a:rPr lang="en-GB" b="1" dirty="0">
                <a:cs typeface="Calibri"/>
              </a:rPr>
              <a:t>2. Adopting the defensive programming  helps stem out error and bugs to ensure the business logic of the code applies accurately to the end result expected</a:t>
            </a:r>
            <a:endParaRPr lang="en-GB" b="1" dirty="0"/>
          </a:p>
          <a:p>
            <a:r>
              <a:rPr lang="en-GB" b="1" dirty="0"/>
              <a:t>3 .  Programming with Bugs in mind help increase and cater for the end users experience sorting such bugs increases the security and UX for and end user</a:t>
            </a:r>
          </a:p>
          <a:p>
            <a:endParaRPr lang="en-GB" b="1" dirty="0">
              <a:cs typeface="Calibri"/>
            </a:endParaRPr>
          </a:p>
        </p:txBody>
      </p:sp>
      <p:sp>
        <p:nvSpPr>
          <p:cNvPr id="4" name="Slide Number Placeholder 3"/>
          <p:cNvSpPr>
            <a:spLocks noGrp="1"/>
          </p:cNvSpPr>
          <p:nvPr>
            <p:ph type="sldNum" sz="quarter" idx="5"/>
          </p:nvPr>
        </p:nvSpPr>
        <p:spPr/>
        <p:txBody>
          <a:bodyPr/>
          <a:lstStyle/>
          <a:p>
            <a:fld id="{AF85B6F1-D14F-4BDF-B5DB-9D102B5C5373}" type="slidenum">
              <a:rPr lang="en-US" smtClean="0"/>
              <a:t>9</a:t>
            </a:fld>
            <a:endParaRPr lang="en-US"/>
          </a:p>
        </p:txBody>
      </p:sp>
    </p:spTree>
    <p:extLst>
      <p:ext uri="{BB962C8B-B14F-4D97-AF65-F5344CB8AC3E}">
        <p14:creationId xmlns:p14="http://schemas.microsoft.com/office/powerpoint/2010/main" val="256738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errors and unexpected situations will occur. -</a:t>
            </a:r>
            <a:r>
              <a:rPr lang="en-GB" dirty="0"/>
              <a:t>Assume the worst. When writing code, assume that the user will input invalid data, the system will be under heavy load, or something else will go wrong</a:t>
            </a:r>
          </a:p>
          <a:p>
            <a:endParaRPr lang="en-GB" dirty="0">
              <a:cs typeface="Calibri"/>
            </a:endParaRPr>
          </a:p>
          <a:p>
            <a:r>
              <a:rPr lang="en-GB" dirty="0"/>
              <a:t>Use consistent error handling: Use consistent error handling throughout your code to ensure that errors are handled appropriately and consistently.</a:t>
            </a:r>
          </a:p>
          <a:p>
            <a:endParaRPr lang="en-GB" dirty="0">
              <a:cs typeface="Calibri"/>
            </a:endParaRPr>
          </a:p>
          <a:p>
            <a:endParaRPr lang="en-GB" dirty="0">
              <a:cs typeface="Calibri"/>
            </a:endParaRPr>
          </a:p>
          <a:p>
            <a:r>
              <a:rPr lang="en-GB" dirty="0"/>
              <a:t>Use clear and concise code. Avoid complex or obscure code that can introduce unnecessary complexity or security vulnerabilities.</a:t>
            </a:r>
          </a:p>
        </p:txBody>
      </p:sp>
      <p:sp>
        <p:nvSpPr>
          <p:cNvPr id="4" name="Slide Number Placeholder 3"/>
          <p:cNvSpPr>
            <a:spLocks noGrp="1"/>
          </p:cNvSpPr>
          <p:nvPr>
            <p:ph type="sldNum" sz="quarter" idx="5"/>
          </p:nvPr>
        </p:nvSpPr>
        <p:spPr/>
        <p:txBody>
          <a:bodyPr/>
          <a:lstStyle/>
          <a:p>
            <a:fld id="{AF85B6F1-D14F-4BDF-B5DB-9D102B5C5373}" type="slidenum">
              <a:rPr lang="en-US" smtClean="0"/>
              <a:t>11</a:t>
            </a:fld>
            <a:endParaRPr lang="en-US"/>
          </a:p>
        </p:txBody>
      </p:sp>
    </p:spTree>
    <p:extLst>
      <p:ext uri="{BB962C8B-B14F-4D97-AF65-F5344CB8AC3E}">
        <p14:creationId xmlns:p14="http://schemas.microsoft.com/office/powerpoint/2010/main" val="3870127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Unit Testing: By breaking down the code into smaller units, such as functions or methods, and testing them independently, you can verify their correctness and functionality. Unit tests help catch bugs and ensure that each unit performs as intended </a:t>
            </a:r>
            <a:endParaRPr lang="en-US" dirty="0">
              <a:cs typeface="Calibri" panose="020F0502020204030204"/>
            </a:endParaRPr>
          </a:p>
          <a:p>
            <a:endParaRPr lang="en-GB" b="1" dirty="0">
              <a:cs typeface="Calibri"/>
            </a:endParaRPr>
          </a:p>
          <a:p>
            <a:r>
              <a:rPr lang="en-GB" b="1" dirty="0">
                <a:cs typeface="Calibri"/>
              </a:rPr>
              <a:t>Security Testing to uncover cybersecurity threats that might not have been disclosed </a:t>
            </a:r>
          </a:p>
          <a:p>
            <a:endParaRPr lang="en-GB" b="1" dirty="0">
              <a:cs typeface="Calibri"/>
            </a:endParaRPr>
          </a:p>
          <a:p>
            <a:r>
              <a:rPr lang="en-GB" b="1" dirty="0"/>
              <a:t>Functional testing focuses on testing the overall functionality of the software from a user's perspective. It involves validating the system's </a:t>
            </a:r>
            <a:r>
              <a:rPr lang="en-GB" b="1" dirty="0" err="1"/>
              <a:t>behavior</a:t>
            </a:r>
            <a:r>
              <a:rPr lang="en-GB" b="1" dirty="0"/>
              <a:t> against the functional requirements and specifications</a:t>
            </a:r>
            <a:endParaRPr lang="en-GB" dirty="0"/>
          </a:p>
          <a:p>
            <a:endParaRPr lang="en-GB" b="1" dirty="0">
              <a:cs typeface="Calibri"/>
            </a:endParaRPr>
          </a:p>
          <a:p>
            <a:endParaRPr lang="en-GB" b="1" dirty="0">
              <a:cs typeface="Calibri"/>
            </a:endParaRPr>
          </a:p>
        </p:txBody>
      </p:sp>
      <p:sp>
        <p:nvSpPr>
          <p:cNvPr id="4" name="Slide Number Placeholder 3"/>
          <p:cNvSpPr>
            <a:spLocks noGrp="1"/>
          </p:cNvSpPr>
          <p:nvPr>
            <p:ph type="sldNum" sz="quarter" idx="5"/>
          </p:nvPr>
        </p:nvSpPr>
        <p:spPr/>
        <p:txBody>
          <a:bodyPr/>
          <a:lstStyle/>
          <a:p>
            <a:fld id="{AF85B6F1-D14F-4BDF-B5DB-9D102B5C5373}" type="slidenum">
              <a:rPr lang="en-US" smtClean="0"/>
              <a:t>13</a:t>
            </a:fld>
            <a:endParaRPr lang="en-US"/>
          </a:p>
        </p:txBody>
      </p:sp>
    </p:spTree>
    <p:extLst>
      <p:ext uri="{BB962C8B-B14F-4D97-AF65-F5344CB8AC3E}">
        <p14:creationId xmlns:p14="http://schemas.microsoft.com/office/powerpoint/2010/main" val="63644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Threat modeling using Microsoft Threat Modeling Tool</a:t>
            </a:r>
          </a:p>
        </p:txBody>
      </p:sp>
    </p:spTree>
    <p:extLst>
      <p:ext uri="{BB962C8B-B14F-4D97-AF65-F5344CB8AC3E}">
        <p14:creationId xmlns:p14="http://schemas.microsoft.com/office/powerpoint/2010/main" val="73673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5B6F1-D14F-4BDF-B5DB-9D102B5C5373}" type="slidenum">
              <a:rPr lang="en-US" smtClean="0"/>
              <a:t>18</a:t>
            </a:fld>
            <a:endParaRPr lang="en-US"/>
          </a:p>
        </p:txBody>
      </p:sp>
    </p:spTree>
    <p:extLst>
      <p:ext uri="{BB962C8B-B14F-4D97-AF65-F5344CB8AC3E}">
        <p14:creationId xmlns:p14="http://schemas.microsoft.com/office/powerpoint/2010/main" val="1566408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727919-C765-8773-822A-47A011476A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7036" y="3509962"/>
            <a:ext cx="2474964" cy="3652837"/>
          </a:xfrm>
          <a:prstGeom prst="rect">
            <a:avLst/>
          </a:prstGeom>
        </p:spPr>
      </p:pic>
      <p:pic>
        <p:nvPicPr>
          <p:cNvPr id="8" name="Picture 7">
            <a:extLst>
              <a:ext uri="{FF2B5EF4-FFF2-40B4-BE49-F238E27FC236}">
                <a16:creationId xmlns:a16="http://schemas.microsoft.com/office/drawing/2014/main" id="{3E370171-E795-6A4C-378E-DB8E405E9C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550" y="-60960"/>
            <a:ext cx="8258939" cy="6985000"/>
          </a:xfrm>
          <a:prstGeom prst="rect">
            <a:avLst/>
          </a:prstGeom>
        </p:spPr>
      </p:pic>
      <p:sp>
        <p:nvSpPr>
          <p:cNvPr id="2" name="Title 1">
            <a:extLst>
              <a:ext uri="{FF2B5EF4-FFF2-40B4-BE49-F238E27FC236}">
                <a16:creationId xmlns:a16="http://schemas.microsoft.com/office/drawing/2014/main" id="{1C852C3D-5442-9339-50B5-57D94AF5E63D}"/>
              </a:ext>
            </a:extLst>
          </p:cNvPr>
          <p:cNvSpPr>
            <a:spLocks noGrp="1"/>
          </p:cNvSpPr>
          <p:nvPr>
            <p:ph type="ctrTitle"/>
          </p:nvPr>
        </p:nvSpPr>
        <p:spPr>
          <a:xfrm>
            <a:off x="4780892" y="853123"/>
            <a:ext cx="7152028" cy="2387600"/>
          </a:xfrm>
        </p:spPr>
        <p:txBody>
          <a:bodyPr anchor="b"/>
          <a:lstStyle>
            <a:lvl1pPr algn="ctr">
              <a:defRPr sz="6000">
                <a:solidFill>
                  <a:srgbClr val="65B34B"/>
                </a:solidFill>
                <a:latin typeface="Possum Saltare NF" panose="020A06030303010201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9043D813-C9E7-0253-B9AB-175804948239}"/>
              </a:ext>
            </a:extLst>
          </p:cNvPr>
          <p:cNvSpPr>
            <a:spLocks noGrp="1"/>
          </p:cNvSpPr>
          <p:nvPr>
            <p:ph type="subTitle" idx="1"/>
          </p:nvPr>
        </p:nvSpPr>
        <p:spPr>
          <a:xfrm>
            <a:off x="4780892" y="3332798"/>
            <a:ext cx="715202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0071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2-col">
  <p:cSld name="2-col">
    <p:bg>
      <p:bgPr>
        <a:solidFill>
          <a:srgbClr val="000000"/>
        </a:solidFill>
        <a:effectLst/>
      </p:bgPr>
    </p:bg>
    <p:spTree>
      <p:nvGrpSpPr>
        <p:cNvPr id="1" name="Shape 196"/>
        <p:cNvGrpSpPr/>
        <p:nvPr/>
      </p:nvGrpSpPr>
      <p:grpSpPr>
        <a:xfrm>
          <a:off x="0" y="0"/>
          <a:ext cx="0" cy="0"/>
          <a:chOff x="0" y="0"/>
          <a:chExt cx="0" cy="0"/>
        </a:xfrm>
      </p:grpSpPr>
      <p:sp>
        <p:nvSpPr>
          <p:cNvPr id="197" name="Google Shape;197;p53"/>
          <p:cNvSpPr/>
          <p:nvPr/>
        </p:nvSpPr>
        <p:spPr>
          <a:xfrm>
            <a:off x="6096000" y="0"/>
            <a:ext cx="6096000" cy="68580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00" b="0" i="0" u="none" strike="noStrike" cap="none">
              <a:solidFill>
                <a:srgbClr val="FFFFFF"/>
              </a:solidFill>
              <a:latin typeface="Helvetica Neue"/>
              <a:ea typeface="Helvetica Neue"/>
              <a:cs typeface="Helvetica Neue"/>
              <a:sym typeface="Helvetica Neue"/>
            </a:endParaRPr>
          </a:p>
        </p:txBody>
      </p:sp>
      <p:sp>
        <p:nvSpPr>
          <p:cNvPr id="198" name="Google Shape;198;p53"/>
          <p:cNvSpPr txBox="1">
            <a:spLocks noGrp="1"/>
          </p:cNvSpPr>
          <p:nvPr>
            <p:ph type="title"/>
          </p:nvPr>
        </p:nvSpPr>
        <p:spPr>
          <a:xfrm>
            <a:off x="609600" y="609600"/>
            <a:ext cx="5108400" cy="5718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None/>
              <a:defRPr sz="4000"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99" name="Google Shape;199;p53"/>
          <p:cNvSpPr txBox="1">
            <a:spLocks noGrp="1"/>
          </p:cNvSpPr>
          <p:nvPr>
            <p:ph type="body" idx="1"/>
          </p:nvPr>
        </p:nvSpPr>
        <p:spPr>
          <a:xfrm>
            <a:off x="6705600" y="609600"/>
            <a:ext cx="4986400" cy="5718000"/>
          </a:xfrm>
          <a:prstGeom prst="rect">
            <a:avLst/>
          </a:prstGeom>
          <a:noFill/>
          <a:ln>
            <a:noFill/>
          </a:ln>
        </p:spPr>
        <p:txBody>
          <a:bodyPr spcFirstLastPara="1" wrap="square" lIns="19050" tIns="19050" rIns="19050" bIns="19050" anchor="ctr" anchorCtr="0">
            <a:noAutofit/>
          </a:bodyPr>
          <a:lstStyle>
            <a:lvl1pPr marL="609498" lvl="0" indent="-457124" algn="l" rtl="0">
              <a:lnSpc>
                <a:spcPct val="100000"/>
              </a:lnSpc>
              <a:spcBef>
                <a:spcPts val="0"/>
              </a:spcBef>
              <a:spcAft>
                <a:spcPts val="0"/>
              </a:spcAft>
              <a:buClr>
                <a:srgbClr val="24292E"/>
              </a:buClr>
              <a:buSzPts val="1800"/>
              <a:buChar char="●"/>
              <a:defRPr sz="2400">
                <a:solidFill>
                  <a:srgbClr val="24292E"/>
                </a:solidFill>
              </a:defRPr>
            </a:lvl1pPr>
            <a:lvl2pPr marL="1218996" lvl="1" indent="-457124" algn="l" rtl="0">
              <a:lnSpc>
                <a:spcPct val="100000"/>
              </a:lnSpc>
              <a:spcBef>
                <a:spcPts val="0"/>
              </a:spcBef>
              <a:spcAft>
                <a:spcPts val="0"/>
              </a:spcAft>
              <a:buClr>
                <a:srgbClr val="24292E"/>
              </a:buClr>
              <a:buSzPts val="1800"/>
              <a:buChar char="○"/>
              <a:defRPr sz="2400">
                <a:solidFill>
                  <a:srgbClr val="24292E"/>
                </a:solidFill>
              </a:defRPr>
            </a:lvl2pPr>
            <a:lvl3pPr marL="1828494" lvl="2" indent="-457124" algn="l" rtl="0">
              <a:lnSpc>
                <a:spcPct val="100000"/>
              </a:lnSpc>
              <a:spcBef>
                <a:spcPts val="0"/>
              </a:spcBef>
              <a:spcAft>
                <a:spcPts val="0"/>
              </a:spcAft>
              <a:buClr>
                <a:srgbClr val="24292E"/>
              </a:buClr>
              <a:buSzPts val="1800"/>
              <a:buChar char="■"/>
              <a:defRPr sz="2400">
                <a:solidFill>
                  <a:srgbClr val="24292E"/>
                </a:solidFill>
              </a:defRPr>
            </a:lvl3pPr>
            <a:lvl4pPr marL="2437991" lvl="3" indent="-457124" algn="l" rtl="0">
              <a:lnSpc>
                <a:spcPct val="100000"/>
              </a:lnSpc>
              <a:spcBef>
                <a:spcPts val="0"/>
              </a:spcBef>
              <a:spcAft>
                <a:spcPts val="0"/>
              </a:spcAft>
              <a:buClr>
                <a:srgbClr val="24292E"/>
              </a:buClr>
              <a:buSzPts val="1800"/>
              <a:buChar char="●"/>
              <a:defRPr sz="2400">
                <a:solidFill>
                  <a:srgbClr val="24292E"/>
                </a:solidFill>
              </a:defRPr>
            </a:lvl4pPr>
            <a:lvl5pPr marL="3047489" lvl="4" indent="-457124" algn="l" rtl="0">
              <a:lnSpc>
                <a:spcPct val="100000"/>
              </a:lnSpc>
              <a:spcBef>
                <a:spcPts val="0"/>
              </a:spcBef>
              <a:spcAft>
                <a:spcPts val="0"/>
              </a:spcAft>
              <a:buClr>
                <a:srgbClr val="24292E"/>
              </a:buClr>
              <a:buSzPts val="1800"/>
              <a:buChar char="○"/>
              <a:defRPr sz="2400">
                <a:solidFill>
                  <a:srgbClr val="24292E"/>
                </a:solidFill>
              </a:defRPr>
            </a:lvl5pPr>
            <a:lvl6pPr marL="3656988" lvl="5" indent="-507915" algn="l" rtl="0">
              <a:lnSpc>
                <a:spcPct val="100000"/>
              </a:lnSpc>
              <a:spcBef>
                <a:spcPts val="2000"/>
              </a:spcBef>
              <a:spcAft>
                <a:spcPts val="0"/>
              </a:spcAft>
              <a:buSzPts val="2400"/>
              <a:buChar char="-"/>
              <a:defRPr/>
            </a:lvl6pPr>
            <a:lvl7pPr marL="4266485" lvl="6" indent="-507915" algn="l" rtl="0">
              <a:lnSpc>
                <a:spcPct val="100000"/>
              </a:lnSpc>
              <a:spcBef>
                <a:spcPts val="2000"/>
              </a:spcBef>
              <a:spcAft>
                <a:spcPts val="0"/>
              </a:spcAft>
              <a:buSzPts val="2400"/>
              <a:buChar char="-"/>
              <a:defRPr/>
            </a:lvl7pPr>
            <a:lvl8pPr marL="4875983" lvl="7" indent="-507915" algn="l" rtl="0">
              <a:lnSpc>
                <a:spcPct val="100000"/>
              </a:lnSpc>
              <a:spcBef>
                <a:spcPts val="2000"/>
              </a:spcBef>
              <a:spcAft>
                <a:spcPts val="0"/>
              </a:spcAft>
              <a:buSzPts val="2400"/>
              <a:buChar char="-"/>
              <a:defRPr/>
            </a:lvl8pPr>
            <a:lvl9pPr marL="5485481" lvl="8" indent="-507915" algn="l" rtl="0">
              <a:lnSpc>
                <a:spcPct val="100000"/>
              </a:lnSpc>
              <a:spcBef>
                <a:spcPts val="2000"/>
              </a:spcBef>
              <a:spcAft>
                <a:spcPts val="0"/>
              </a:spcAft>
              <a:buSzPts val="2400"/>
              <a:buChar char="-"/>
              <a:defRPr/>
            </a:lvl9pPr>
          </a:lstStyle>
          <a:p>
            <a:endParaRPr/>
          </a:p>
        </p:txBody>
      </p:sp>
      <p:sp>
        <p:nvSpPr>
          <p:cNvPr id="200" name="Google Shape;200;p53"/>
          <p:cNvSpPr txBox="1">
            <a:spLocks noGrp="1"/>
          </p:cNvSpPr>
          <p:nvPr>
            <p:ph type="sldNum" idx="12"/>
          </p:nvPr>
        </p:nvSpPr>
        <p:spPr>
          <a:xfrm>
            <a:off x="5892800" y="6172200"/>
            <a:ext cx="2844800" cy="368400"/>
          </a:xfrm>
          <a:prstGeom prst="rect">
            <a:avLst/>
          </a:prstGeom>
          <a:noFill/>
          <a:ln>
            <a:noFill/>
          </a:ln>
        </p:spPr>
        <p:txBody>
          <a:bodyPr spcFirstLastPara="1" wrap="square" lIns="45725" tIns="45725" rIns="45725" bIns="45725" anchor="ctr" anchorCtr="0">
            <a:noAutofit/>
          </a:bodyPr>
          <a:lstStyle>
            <a:lvl1pPr marL="0" lvl="0" indent="0" algn="r" rtl="0">
              <a:lnSpc>
                <a:spcPct val="100000"/>
              </a:lnSpc>
              <a:spcBef>
                <a:spcPts val="0"/>
              </a:spcBef>
              <a:spcAft>
                <a:spcPts val="0"/>
              </a:spcAft>
              <a:buClr>
                <a:srgbClr val="000000"/>
              </a:buClr>
              <a:buSzPts val="1200"/>
              <a:buFont typeface="Arial"/>
              <a:buNone/>
              <a:defRPr sz="1600"/>
            </a:lvl1pPr>
            <a:lvl2pPr marL="0" lvl="1" indent="0" algn="r" rtl="0">
              <a:lnSpc>
                <a:spcPct val="100000"/>
              </a:lnSpc>
              <a:spcBef>
                <a:spcPts val="0"/>
              </a:spcBef>
              <a:spcAft>
                <a:spcPts val="0"/>
              </a:spcAft>
              <a:buClr>
                <a:srgbClr val="000000"/>
              </a:buClr>
              <a:buSzPts val="1200"/>
              <a:buFont typeface="Arial"/>
              <a:buNone/>
              <a:defRPr sz="1600"/>
            </a:lvl2pPr>
            <a:lvl3pPr marL="0" lvl="2" indent="0" algn="r" rtl="0">
              <a:lnSpc>
                <a:spcPct val="100000"/>
              </a:lnSpc>
              <a:spcBef>
                <a:spcPts val="0"/>
              </a:spcBef>
              <a:spcAft>
                <a:spcPts val="0"/>
              </a:spcAft>
              <a:buClr>
                <a:srgbClr val="000000"/>
              </a:buClr>
              <a:buSzPts val="1200"/>
              <a:buFont typeface="Arial"/>
              <a:buNone/>
              <a:defRPr sz="1600"/>
            </a:lvl3pPr>
            <a:lvl4pPr marL="0" lvl="3" indent="0" algn="r" rtl="0">
              <a:lnSpc>
                <a:spcPct val="100000"/>
              </a:lnSpc>
              <a:spcBef>
                <a:spcPts val="0"/>
              </a:spcBef>
              <a:spcAft>
                <a:spcPts val="0"/>
              </a:spcAft>
              <a:buClr>
                <a:srgbClr val="000000"/>
              </a:buClr>
              <a:buSzPts val="1200"/>
              <a:buFont typeface="Arial"/>
              <a:buNone/>
              <a:defRPr sz="1600"/>
            </a:lvl4pPr>
            <a:lvl5pPr marL="0" lvl="4" indent="0" algn="r" rtl="0">
              <a:lnSpc>
                <a:spcPct val="100000"/>
              </a:lnSpc>
              <a:spcBef>
                <a:spcPts val="0"/>
              </a:spcBef>
              <a:spcAft>
                <a:spcPts val="0"/>
              </a:spcAft>
              <a:buClr>
                <a:srgbClr val="000000"/>
              </a:buClr>
              <a:buSzPts val="1200"/>
              <a:buFont typeface="Arial"/>
              <a:buNone/>
              <a:defRPr sz="1600"/>
            </a:lvl5pPr>
            <a:lvl6pPr marL="0" lvl="5" indent="0" algn="r" rtl="0">
              <a:lnSpc>
                <a:spcPct val="100000"/>
              </a:lnSpc>
              <a:spcBef>
                <a:spcPts val="0"/>
              </a:spcBef>
              <a:spcAft>
                <a:spcPts val="0"/>
              </a:spcAft>
              <a:buClr>
                <a:srgbClr val="000000"/>
              </a:buClr>
              <a:buSzPts val="1200"/>
              <a:buFont typeface="Arial"/>
              <a:buNone/>
              <a:defRPr sz="1600"/>
            </a:lvl6pPr>
            <a:lvl7pPr marL="0" lvl="6" indent="0" algn="r" rtl="0">
              <a:lnSpc>
                <a:spcPct val="100000"/>
              </a:lnSpc>
              <a:spcBef>
                <a:spcPts val="0"/>
              </a:spcBef>
              <a:spcAft>
                <a:spcPts val="0"/>
              </a:spcAft>
              <a:buClr>
                <a:srgbClr val="000000"/>
              </a:buClr>
              <a:buSzPts val="1200"/>
              <a:buFont typeface="Arial"/>
              <a:buNone/>
              <a:defRPr sz="1600"/>
            </a:lvl7pPr>
            <a:lvl8pPr marL="0" lvl="7" indent="0" algn="r" rtl="0">
              <a:lnSpc>
                <a:spcPct val="100000"/>
              </a:lnSpc>
              <a:spcBef>
                <a:spcPts val="0"/>
              </a:spcBef>
              <a:spcAft>
                <a:spcPts val="0"/>
              </a:spcAft>
              <a:buClr>
                <a:srgbClr val="000000"/>
              </a:buClr>
              <a:buSzPts val="1200"/>
              <a:buFont typeface="Arial"/>
              <a:buNone/>
              <a:defRPr sz="1600"/>
            </a:lvl8pPr>
            <a:lvl9pPr marL="0" lvl="8" indent="0" algn="r" rtl="0">
              <a:lnSpc>
                <a:spcPct val="100000"/>
              </a:lnSpc>
              <a:spcBef>
                <a:spcPts val="0"/>
              </a:spcBef>
              <a:spcAft>
                <a:spcPts val="0"/>
              </a:spcAft>
              <a:buClr>
                <a:srgbClr val="000000"/>
              </a:buClr>
              <a:buSzPts val="1200"/>
              <a:buFont typeface="Arial"/>
              <a:buNone/>
              <a:defRPr sz="1600"/>
            </a:lvl9pPr>
          </a:lstStyle>
          <a:p>
            <a:fld id="{00000000-1234-1234-1234-123412341234}" type="slidenum">
              <a:rPr lang="en" smtClean="0"/>
              <a:pPr/>
              <a:t>‹#›</a:t>
            </a:fld>
            <a:endParaRPr lang="en" sz="1866"/>
          </a:p>
        </p:txBody>
      </p:sp>
    </p:spTree>
    <p:extLst>
      <p:ext uri="{BB962C8B-B14F-4D97-AF65-F5344CB8AC3E}">
        <p14:creationId xmlns:p14="http://schemas.microsoft.com/office/powerpoint/2010/main" val="153727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727919-C765-8773-822A-47A011476A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7036" y="3509962"/>
            <a:ext cx="2474964" cy="3652837"/>
          </a:xfrm>
          <a:prstGeom prst="rect">
            <a:avLst/>
          </a:prstGeom>
        </p:spPr>
      </p:pic>
      <p:pic>
        <p:nvPicPr>
          <p:cNvPr id="8" name="Picture 7">
            <a:extLst>
              <a:ext uri="{FF2B5EF4-FFF2-40B4-BE49-F238E27FC236}">
                <a16:creationId xmlns:a16="http://schemas.microsoft.com/office/drawing/2014/main" id="{3E370171-E795-6A4C-378E-DB8E405E9C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550" y="-60960"/>
            <a:ext cx="8258939" cy="6985000"/>
          </a:xfrm>
          <a:prstGeom prst="rect">
            <a:avLst/>
          </a:prstGeom>
        </p:spPr>
      </p:pic>
      <p:sp>
        <p:nvSpPr>
          <p:cNvPr id="2" name="Title 1">
            <a:extLst>
              <a:ext uri="{FF2B5EF4-FFF2-40B4-BE49-F238E27FC236}">
                <a16:creationId xmlns:a16="http://schemas.microsoft.com/office/drawing/2014/main" id="{1C852C3D-5442-9339-50B5-57D94AF5E63D}"/>
              </a:ext>
            </a:extLst>
          </p:cNvPr>
          <p:cNvSpPr>
            <a:spLocks noGrp="1"/>
          </p:cNvSpPr>
          <p:nvPr>
            <p:ph type="ctrTitle"/>
          </p:nvPr>
        </p:nvSpPr>
        <p:spPr>
          <a:xfrm>
            <a:off x="4780892" y="853123"/>
            <a:ext cx="7152028"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43D813-C9E7-0253-B9AB-175804948239}"/>
              </a:ext>
            </a:extLst>
          </p:cNvPr>
          <p:cNvSpPr>
            <a:spLocks noGrp="1"/>
          </p:cNvSpPr>
          <p:nvPr>
            <p:ph type="subTitle" idx="1"/>
          </p:nvPr>
        </p:nvSpPr>
        <p:spPr>
          <a:xfrm>
            <a:off x="4780892" y="3332798"/>
            <a:ext cx="715202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81541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DC51-BC50-5AB0-03DB-FC1F2EBE42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08194-22DB-2E7F-77D6-D8DC91DD9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302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504-353E-9C83-BAAD-30CEFCD759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CC4FD1-2806-FC59-5E3A-61E031ECA7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46110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080-2F46-5778-74C3-6FA3337367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E4F94-DD48-8D66-9123-44DE0A49B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18BA22-C276-416D-8477-E61FB0B9ED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681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695F-B0D5-D7E2-A5E1-EE8CA1C001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1E04-B955-045C-CD6C-2FD1CCCA0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A4B8F-FB3A-7EEA-2462-CFE690CA0E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25000-80C5-53C8-0AB4-0721A3A82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9C5F8B-BF3B-4FCB-E245-A856B2936F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234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C6BC-9E2B-DDC0-16AA-DEFB00ED2D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7696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726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DC51-BC50-5AB0-03DB-FC1F2EBE42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08194-22DB-2E7F-77D6-D8DC91DD9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64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504-353E-9C83-BAAD-30CEFCD759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CC4FD1-2806-FC59-5E3A-61E031ECA7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9686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080-2F46-5778-74C3-6FA3337367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E4F94-DD48-8D66-9123-44DE0A49B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18BA22-C276-416D-8477-E61FB0B9ED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063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695F-B0D5-D7E2-A5E1-EE8CA1C001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61E04-B955-045C-CD6C-2FD1CCCA0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A4B8F-FB3A-7EEA-2462-CFE690CA0E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25000-80C5-53C8-0AB4-0721A3A82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9C5F8B-BF3B-4FCB-E245-A856B2936F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56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C6BC-9E2B-DDC0-16AA-DEFB00ED2D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38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32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tatement + Label_1">
  <p:cSld name="Statement + Label_1">
    <p:bg>
      <p:bgPr>
        <a:solidFill>
          <a:srgbClr val="000000"/>
        </a:solidFill>
        <a:effectLst/>
      </p:bgPr>
    </p:bg>
    <p:spTree>
      <p:nvGrpSpPr>
        <p:cNvPr id="1" name="Shape 15156"/>
        <p:cNvGrpSpPr/>
        <p:nvPr/>
      </p:nvGrpSpPr>
      <p:grpSpPr>
        <a:xfrm>
          <a:off x="0" y="0"/>
          <a:ext cx="0" cy="0"/>
          <a:chOff x="0" y="0"/>
          <a:chExt cx="0" cy="0"/>
        </a:xfrm>
      </p:grpSpPr>
      <p:sp>
        <p:nvSpPr>
          <p:cNvPr id="15157" name="Google Shape;15157;p3124"/>
          <p:cNvSpPr txBox="1">
            <a:spLocks noGrp="1"/>
          </p:cNvSpPr>
          <p:nvPr>
            <p:ph type="body" idx="1"/>
          </p:nvPr>
        </p:nvSpPr>
        <p:spPr>
          <a:xfrm>
            <a:off x="609600" y="2133601"/>
            <a:ext cx="10972800" cy="3508000"/>
          </a:xfrm>
          <a:prstGeom prst="rect">
            <a:avLst/>
          </a:prstGeom>
          <a:noFill/>
          <a:ln>
            <a:noFill/>
          </a:ln>
        </p:spPr>
        <p:txBody>
          <a:bodyPr spcFirstLastPara="1" wrap="square" lIns="19050" tIns="19050" rIns="19050" bIns="19050" anchor="ctr" anchorCtr="0">
            <a:noAutofit/>
          </a:bodyPr>
          <a:lstStyle>
            <a:lvl1pPr marL="609498" lvl="0" indent="-457124" algn="l" rtl="0">
              <a:lnSpc>
                <a:spcPct val="100000"/>
              </a:lnSpc>
              <a:spcBef>
                <a:spcPts val="0"/>
              </a:spcBef>
              <a:spcAft>
                <a:spcPts val="0"/>
              </a:spcAft>
              <a:buClr>
                <a:srgbClr val="FFFFFF"/>
              </a:buClr>
              <a:buSzPts val="1800"/>
              <a:buChar char="●"/>
              <a:defRPr sz="2400">
                <a:solidFill>
                  <a:srgbClr val="FFFFFF"/>
                </a:solidFill>
              </a:defRPr>
            </a:lvl1pPr>
            <a:lvl2pPr marL="1218996" lvl="1" indent="-457124" algn="l" rtl="0">
              <a:lnSpc>
                <a:spcPct val="100000"/>
              </a:lnSpc>
              <a:spcBef>
                <a:spcPts val="0"/>
              </a:spcBef>
              <a:spcAft>
                <a:spcPts val="0"/>
              </a:spcAft>
              <a:buClr>
                <a:srgbClr val="FFFFFF"/>
              </a:buClr>
              <a:buSzPts val="1800"/>
              <a:buChar char="○"/>
              <a:defRPr sz="2400">
                <a:solidFill>
                  <a:srgbClr val="FFFFFF"/>
                </a:solidFill>
              </a:defRPr>
            </a:lvl2pPr>
            <a:lvl3pPr marL="1828494" lvl="2" indent="-457124" algn="l" rtl="0">
              <a:lnSpc>
                <a:spcPct val="100000"/>
              </a:lnSpc>
              <a:spcBef>
                <a:spcPts val="0"/>
              </a:spcBef>
              <a:spcAft>
                <a:spcPts val="0"/>
              </a:spcAft>
              <a:buClr>
                <a:srgbClr val="FFFFFF"/>
              </a:buClr>
              <a:buSzPts val="1800"/>
              <a:buChar char="■"/>
              <a:defRPr sz="2400">
                <a:solidFill>
                  <a:srgbClr val="FFFFFF"/>
                </a:solidFill>
              </a:defRPr>
            </a:lvl3pPr>
            <a:lvl4pPr marL="2437991" lvl="3" indent="-457124" algn="l" rtl="0">
              <a:lnSpc>
                <a:spcPct val="100000"/>
              </a:lnSpc>
              <a:spcBef>
                <a:spcPts val="0"/>
              </a:spcBef>
              <a:spcAft>
                <a:spcPts val="0"/>
              </a:spcAft>
              <a:buClr>
                <a:srgbClr val="FFFFFF"/>
              </a:buClr>
              <a:buSzPts val="1800"/>
              <a:buChar char="●"/>
              <a:defRPr sz="2400">
                <a:solidFill>
                  <a:srgbClr val="FFFFFF"/>
                </a:solidFill>
              </a:defRPr>
            </a:lvl4pPr>
            <a:lvl5pPr marL="3047489" lvl="4" indent="-457124" algn="l" rtl="0">
              <a:lnSpc>
                <a:spcPct val="100000"/>
              </a:lnSpc>
              <a:spcBef>
                <a:spcPts val="0"/>
              </a:spcBef>
              <a:spcAft>
                <a:spcPts val="0"/>
              </a:spcAft>
              <a:buClr>
                <a:srgbClr val="FFFFFF"/>
              </a:buClr>
              <a:buSzPts val="1800"/>
              <a:buChar char="○"/>
              <a:defRPr sz="2400">
                <a:solidFill>
                  <a:srgbClr val="FFFFFF"/>
                </a:solidFill>
              </a:defRPr>
            </a:lvl5pPr>
            <a:lvl6pPr marL="3656988" lvl="5" indent="-507915" algn="l" rtl="0">
              <a:lnSpc>
                <a:spcPct val="100000"/>
              </a:lnSpc>
              <a:spcBef>
                <a:spcPts val="2000"/>
              </a:spcBef>
              <a:spcAft>
                <a:spcPts val="0"/>
              </a:spcAft>
              <a:buSzPts val="2400"/>
              <a:buChar char="-"/>
              <a:defRPr/>
            </a:lvl6pPr>
            <a:lvl7pPr marL="4266485" lvl="6" indent="-507915" algn="l" rtl="0">
              <a:lnSpc>
                <a:spcPct val="100000"/>
              </a:lnSpc>
              <a:spcBef>
                <a:spcPts val="2000"/>
              </a:spcBef>
              <a:spcAft>
                <a:spcPts val="0"/>
              </a:spcAft>
              <a:buSzPts val="2400"/>
              <a:buChar char="-"/>
              <a:defRPr/>
            </a:lvl7pPr>
            <a:lvl8pPr marL="4875983" lvl="7" indent="-507915" algn="l" rtl="0">
              <a:lnSpc>
                <a:spcPct val="100000"/>
              </a:lnSpc>
              <a:spcBef>
                <a:spcPts val="2000"/>
              </a:spcBef>
              <a:spcAft>
                <a:spcPts val="0"/>
              </a:spcAft>
              <a:buSzPts val="2400"/>
              <a:buChar char="-"/>
              <a:defRPr/>
            </a:lvl8pPr>
            <a:lvl9pPr marL="5485481" lvl="8" indent="-507915" algn="l" rtl="0">
              <a:lnSpc>
                <a:spcPct val="100000"/>
              </a:lnSpc>
              <a:spcBef>
                <a:spcPts val="2000"/>
              </a:spcBef>
              <a:spcAft>
                <a:spcPts val="0"/>
              </a:spcAft>
              <a:buSzPts val="2400"/>
              <a:buChar char="-"/>
              <a:defRPr/>
            </a:lvl9pPr>
          </a:lstStyle>
          <a:p>
            <a:endParaRPr/>
          </a:p>
        </p:txBody>
      </p:sp>
      <p:sp>
        <p:nvSpPr>
          <p:cNvPr id="15158" name="Google Shape;15158;p3124"/>
          <p:cNvSpPr txBox="1">
            <a:spLocks noGrp="1"/>
          </p:cNvSpPr>
          <p:nvPr>
            <p:ph type="title"/>
          </p:nvPr>
        </p:nvSpPr>
        <p:spPr>
          <a:xfrm>
            <a:off x="609600" y="304801"/>
            <a:ext cx="10972800" cy="11980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Font typeface="Helvetica Neue"/>
              <a:buNone/>
              <a:defRPr sz="4000"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5159" name="Google Shape;15159;p3124"/>
          <p:cNvSpPr txBox="1">
            <a:spLocks noGrp="1"/>
          </p:cNvSpPr>
          <p:nvPr>
            <p:ph type="sldNum" idx="12"/>
          </p:nvPr>
        </p:nvSpPr>
        <p:spPr>
          <a:xfrm>
            <a:off x="5892800" y="6172200"/>
            <a:ext cx="28448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62422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949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AF36B0-8614-C949-A0DA-EC52B912845D}"/>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1" b="24274"/>
          <a:stretch/>
        </p:blipFill>
        <p:spPr>
          <a:xfrm>
            <a:off x="-64008" y="-54864"/>
            <a:ext cx="12323064" cy="6973824"/>
          </a:xfrm>
          <a:prstGeom prst="rect">
            <a:avLst/>
          </a:prstGeom>
        </p:spPr>
      </p:pic>
      <p:sp>
        <p:nvSpPr>
          <p:cNvPr id="2" name="Title Placeholder 1">
            <a:extLst>
              <a:ext uri="{FF2B5EF4-FFF2-40B4-BE49-F238E27FC236}">
                <a16:creationId xmlns:a16="http://schemas.microsoft.com/office/drawing/2014/main" id="{A6D9C7FD-1C53-13F4-D0EF-52D46E651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829009-BF90-2012-83AD-40C7DEDD8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0529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6" r:id="rId8"/>
    <p:sldLayoutId id="2147483667" r:id="rId9"/>
    <p:sldLayoutId id="2147483668" r:id="rId10"/>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FA3F4-852C-535C-49C9-6EFF3002145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3881" b="47598"/>
          <a:stretch/>
        </p:blipFill>
        <p:spPr>
          <a:xfrm>
            <a:off x="-64314" y="-60960"/>
            <a:ext cx="12368074" cy="7002780"/>
          </a:xfrm>
          <a:prstGeom prst="rect">
            <a:avLst/>
          </a:prstGeom>
        </p:spPr>
      </p:pic>
      <p:sp>
        <p:nvSpPr>
          <p:cNvPr id="2" name="Title Placeholder 1">
            <a:extLst>
              <a:ext uri="{FF2B5EF4-FFF2-40B4-BE49-F238E27FC236}">
                <a16:creationId xmlns:a16="http://schemas.microsoft.com/office/drawing/2014/main" id="{A6D9C7FD-1C53-13F4-D0EF-52D46E651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829009-BF90-2012-83AD-40C7DEDD8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474494"/>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27.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8.HEIC"/><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example.com/app/admin_getappInfo" TargetMode="External"/><Relationship Id="rId4" Type="http://schemas.openxmlformats.org/officeDocument/2006/relationships/hyperlink" Target="https://example.com/app/getappInfo"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Defensive_desig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en.wikipedia.org/wiki/Softwa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B3B-2377-23B5-78F9-0DF9438B0FFE}"/>
              </a:ext>
            </a:extLst>
          </p:cNvPr>
          <p:cNvSpPr>
            <a:spLocks noGrp="1"/>
          </p:cNvSpPr>
          <p:nvPr>
            <p:ph type="ctrTitle"/>
          </p:nvPr>
        </p:nvSpPr>
        <p:spPr>
          <a:xfrm>
            <a:off x="5039972" y="1738340"/>
            <a:ext cx="7152028" cy="2387600"/>
          </a:xfrm>
        </p:spPr>
        <p:txBody>
          <a:bodyPr>
            <a:normAutofit fontScale="90000"/>
          </a:bodyPr>
          <a:lstStyle/>
          <a:p>
            <a:r>
              <a:rPr lang="en-US"/>
              <a:t>The art of defensive programming</a:t>
            </a:r>
          </a:p>
        </p:txBody>
      </p:sp>
      <p:sp>
        <p:nvSpPr>
          <p:cNvPr id="4" name="TextBox 3">
            <a:extLst>
              <a:ext uri="{FF2B5EF4-FFF2-40B4-BE49-F238E27FC236}">
                <a16:creationId xmlns:a16="http://schemas.microsoft.com/office/drawing/2014/main" id="{783E109E-01DE-81FC-A894-2F53FCF2BF9D}"/>
              </a:ext>
            </a:extLst>
          </p:cNvPr>
          <p:cNvSpPr txBox="1"/>
          <p:nvPr/>
        </p:nvSpPr>
        <p:spPr>
          <a:xfrm>
            <a:off x="1274323" y="6381346"/>
            <a:ext cx="2607013" cy="400110"/>
          </a:xfrm>
          <a:prstGeom prst="rect">
            <a:avLst/>
          </a:prstGeom>
          <a:noFill/>
        </p:spPr>
        <p:txBody>
          <a:bodyPr wrap="square" rtlCol="0">
            <a:spAutoFit/>
          </a:bodyPr>
          <a:lstStyle/>
          <a:p>
            <a:r>
              <a:rPr lang="en-US" sz="2000">
                <a:solidFill>
                  <a:srgbClr val="65B34B"/>
                </a:solidFill>
              </a:rPr>
              <a:t>Joylynn Kirui</a:t>
            </a:r>
          </a:p>
        </p:txBody>
      </p:sp>
      <p:sp>
        <p:nvSpPr>
          <p:cNvPr id="5" name="TextBox 4">
            <a:extLst>
              <a:ext uri="{FF2B5EF4-FFF2-40B4-BE49-F238E27FC236}">
                <a16:creationId xmlns:a16="http://schemas.microsoft.com/office/drawing/2014/main" id="{015E57A2-929C-F63C-C9F5-2D9581F5DAAA}"/>
              </a:ext>
            </a:extLst>
          </p:cNvPr>
          <p:cNvSpPr txBox="1"/>
          <p:nvPr/>
        </p:nvSpPr>
        <p:spPr>
          <a:xfrm>
            <a:off x="3200400" y="6371617"/>
            <a:ext cx="4221805" cy="400110"/>
          </a:xfrm>
          <a:prstGeom prst="rect">
            <a:avLst/>
          </a:prstGeom>
          <a:noFill/>
        </p:spPr>
        <p:txBody>
          <a:bodyPr wrap="square" rtlCol="0">
            <a:spAutoFit/>
          </a:bodyPr>
          <a:lstStyle/>
          <a:p>
            <a:r>
              <a:rPr lang="en-US" sz="2000">
                <a:solidFill>
                  <a:srgbClr val="65B34B"/>
                </a:solidFill>
              </a:rPr>
              <a:t>@joylynn_kirui</a:t>
            </a:r>
          </a:p>
        </p:txBody>
      </p:sp>
    </p:spTree>
    <p:extLst>
      <p:ext uri="{BB962C8B-B14F-4D97-AF65-F5344CB8AC3E}">
        <p14:creationId xmlns:p14="http://schemas.microsoft.com/office/powerpoint/2010/main" val="4020471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BC835-040B-8905-C60B-032AB715387A}"/>
              </a:ext>
            </a:extLst>
          </p:cNvPr>
          <p:cNvSpPr txBox="1"/>
          <p:nvPr/>
        </p:nvSpPr>
        <p:spPr>
          <a:xfrm>
            <a:off x="891152" y="154982"/>
            <a:ext cx="1067445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solidFill>
                  <a:schemeClr val="accent6">
                    <a:lumMod val="75000"/>
                  </a:schemeClr>
                </a:solidFill>
                <a:latin typeface="Possum Saltare NF"/>
                <a:cs typeface="Calibri"/>
              </a:rPr>
              <a:t>WHAT DEFENSIVE PROGRAMMING PROTECTS Against </a:t>
            </a:r>
            <a:endParaRPr lang="en-GB" sz="4000" b="1">
              <a:solidFill>
                <a:schemeClr val="accent6">
                  <a:lumMod val="75000"/>
                </a:schemeClr>
              </a:solidFill>
              <a:latin typeface="Possum Saltare NF"/>
            </a:endParaRPr>
          </a:p>
        </p:txBody>
      </p:sp>
      <p:sp>
        <p:nvSpPr>
          <p:cNvPr id="3" name="TextBox 2">
            <a:extLst>
              <a:ext uri="{FF2B5EF4-FFF2-40B4-BE49-F238E27FC236}">
                <a16:creationId xmlns:a16="http://schemas.microsoft.com/office/drawing/2014/main" id="{791085D4-16EE-7777-7012-59522E9E3B8B}"/>
              </a:ext>
            </a:extLst>
          </p:cNvPr>
          <p:cNvSpPr txBox="1"/>
          <p:nvPr/>
        </p:nvSpPr>
        <p:spPr>
          <a:xfrm>
            <a:off x="1500800" y="1998515"/>
            <a:ext cx="964769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chemeClr val="bg1"/>
                </a:solidFill>
                <a:cs typeface="Calibri"/>
              </a:rPr>
              <a:t>Incorrect/ invalid inputs – make sure you validate inputs using range checkers, length checkers  ,non-null checkers</a:t>
            </a:r>
          </a:p>
          <a:p>
            <a:endParaRPr lang="en-GB" sz="2800" b="1">
              <a:solidFill>
                <a:schemeClr val="bg1"/>
              </a:solidFill>
              <a:cs typeface="Calibri"/>
            </a:endParaRPr>
          </a:p>
          <a:p>
            <a:r>
              <a:rPr lang="en-GB" sz="2800" b="1">
                <a:solidFill>
                  <a:schemeClr val="bg1"/>
                </a:solidFill>
                <a:cs typeface="Calibri"/>
              </a:rPr>
              <a:t>Incorrect /Invalid Operations – ensure unit tests to confirm the logic works as it should, log your code as it works </a:t>
            </a:r>
          </a:p>
          <a:p>
            <a:endParaRPr lang="en-GB" sz="2800" b="1">
              <a:solidFill>
                <a:schemeClr val="bg1"/>
              </a:solidFill>
              <a:cs typeface="Calibri"/>
            </a:endParaRPr>
          </a:p>
          <a:p>
            <a:r>
              <a:rPr lang="en-GB" sz="2800" b="1">
                <a:solidFill>
                  <a:schemeClr val="bg1"/>
                </a:solidFill>
                <a:cs typeface="Calibri"/>
              </a:rPr>
              <a:t>Against System Issues – Add invariant checkers in your operations, handle exceptions in code </a:t>
            </a:r>
          </a:p>
          <a:p>
            <a:endParaRPr lang="en-GB" sz="2800" b="1">
              <a:solidFill>
                <a:schemeClr val="bg1"/>
              </a:solidFill>
              <a:cs typeface="Calibri"/>
            </a:endParaRPr>
          </a:p>
          <a:p>
            <a:r>
              <a:rPr lang="en-GB" sz="2800" b="1">
                <a:solidFill>
                  <a:schemeClr val="bg1"/>
                </a:solidFill>
                <a:cs typeface="Calibri"/>
              </a:rPr>
              <a:t>Against  Other Parties – Policy of Trust but verify </a:t>
            </a:r>
          </a:p>
          <a:p>
            <a:endParaRPr lang="en-GB" sz="2800" b="1">
              <a:solidFill>
                <a:schemeClr val="bg1"/>
              </a:solidFill>
              <a:cs typeface="Calibri"/>
            </a:endParaRPr>
          </a:p>
          <a:p>
            <a:endParaRPr lang="en-GB" sz="2800" b="1">
              <a:solidFill>
                <a:schemeClr val="bg1"/>
              </a:solidFill>
              <a:cs typeface="Calibri"/>
            </a:endParaRPr>
          </a:p>
        </p:txBody>
      </p:sp>
      <p:pic>
        <p:nvPicPr>
          <p:cNvPr id="5" name="Picture 5" descr="Icon&#10;&#10;Description automatically generated">
            <a:extLst>
              <a:ext uri="{FF2B5EF4-FFF2-40B4-BE49-F238E27FC236}">
                <a16:creationId xmlns:a16="http://schemas.microsoft.com/office/drawing/2014/main" id="{D014D0B6-4A57-18F5-9665-E17BAC79546D}"/>
              </a:ext>
            </a:extLst>
          </p:cNvPr>
          <p:cNvPicPr>
            <a:picLocks noChangeAspect="1"/>
          </p:cNvPicPr>
          <p:nvPr/>
        </p:nvPicPr>
        <p:blipFill>
          <a:blip r:embed="rId2"/>
          <a:stretch>
            <a:fillRect/>
          </a:stretch>
        </p:blipFill>
        <p:spPr>
          <a:xfrm>
            <a:off x="10922000" y="330200"/>
            <a:ext cx="1117600" cy="965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64772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873396-BFA4-241A-52B5-E9FE31EC2CB4}"/>
              </a:ext>
            </a:extLst>
          </p:cNvPr>
          <p:cNvSpPr txBox="1"/>
          <p:nvPr/>
        </p:nvSpPr>
        <p:spPr>
          <a:xfrm>
            <a:off x="264565" y="131835"/>
            <a:ext cx="11854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a:solidFill>
                  <a:schemeClr val="accent6"/>
                </a:solidFill>
                <a:latin typeface="Possum Saltare NF"/>
                <a:cs typeface="Calibri"/>
              </a:rPr>
              <a:t>PRINCIPLES OF Defensive programming</a:t>
            </a:r>
          </a:p>
        </p:txBody>
      </p:sp>
      <p:sp>
        <p:nvSpPr>
          <p:cNvPr id="5" name="TextBox 4">
            <a:extLst>
              <a:ext uri="{FF2B5EF4-FFF2-40B4-BE49-F238E27FC236}">
                <a16:creationId xmlns:a16="http://schemas.microsoft.com/office/drawing/2014/main" id="{2D608B74-BE96-3F2E-BE29-6F09A95C5B7B}"/>
              </a:ext>
            </a:extLst>
          </p:cNvPr>
          <p:cNvSpPr txBox="1"/>
          <p:nvPr/>
        </p:nvSpPr>
        <p:spPr>
          <a:xfrm>
            <a:off x="5541339" y="915275"/>
            <a:ext cx="6576105" cy="8956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GB" sz="2400">
              <a:solidFill>
                <a:schemeClr val="bg1"/>
              </a:solidFill>
              <a:ea typeface="+mn-lt"/>
              <a:cs typeface="+mn-lt"/>
            </a:endParaRPr>
          </a:p>
          <a:p>
            <a:pPr marL="342900" indent="-342900">
              <a:buFont typeface="Arial"/>
              <a:buChar char="•"/>
            </a:pPr>
            <a:r>
              <a:rPr lang="en-GB" sz="2800" b="1">
                <a:solidFill>
                  <a:schemeClr val="bg1"/>
                </a:solidFill>
                <a:ea typeface="+mn-lt"/>
                <a:cs typeface="+mn-lt"/>
              </a:rPr>
              <a:t>Assume errors and unexpected situations will occur </a:t>
            </a:r>
          </a:p>
          <a:p>
            <a:pPr marL="342900" indent="-342900">
              <a:buFont typeface="Arial"/>
              <a:buChar char="•"/>
            </a:pPr>
            <a:endParaRPr lang="en-GB" sz="2800" b="1">
              <a:solidFill>
                <a:schemeClr val="bg1"/>
              </a:solidFill>
              <a:ea typeface="+mn-lt"/>
              <a:cs typeface="+mn-lt"/>
            </a:endParaRPr>
          </a:p>
          <a:p>
            <a:pPr marL="342900" indent="-342900">
              <a:buFont typeface="Arial"/>
              <a:buChar char="•"/>
            </a:pPr>
            <a:r>
              <a:rPr lang="en-GB" sz="2800" b="1">
                <a:solidFill>
                  <a:schemeClr val="bg1"/>
                </a:solidFill>
                <a:ea typeface="+mn-lt"/>
                <a:cs typeface="+mn-lt"/>
              </a:rPr>
              <a:t>Test thoroughly and keep code up to date with security patches.</a:t>
            </a:r>
          </a:p>
          <a:p>
            <a:pPr marL="342900" indent="-342900">
              <a:buFont typeface="Arial"/>
              <a:buChar char="•"/>
            </a:pPr>
            <a:endParaRPr lang="en-GB" sz="2800" b="1">
              <a:solidFill>
                <a:schemeClr val="bg1"/>
              </a:solidFill>
              <a:ea typeface="+mn-lt"/>
              <a:cs typeface="+mn-lt"/>
            </a:endParaRPr>
          </a:p>
          <a:p>
            <a:pPr marL="342900" indent="-342900">
              <a:buFont typeface="Arial"/>
              <a:buChar char="•"/>
            </a:pPr>
            <a:r>
              <a:rPr lang="en-GB" sz="2800" b="1">
                <a:solidFill>
                  <a:schemeClr val="bg1"/>
                </a:solidFill>
                <a:ea typeface="+mn-lt"/>
                <a:cs typeface="+mn-lt"/>
              </a:rPr>
              <a:t>Use Consistent error handling  and validate input </a:t>
            </a:r>
          </a:p>
          <a:p>
            <a:pPr marL="342900" indent="-342900">
              <a:buFont typeface="Arial"/>
              <a:buChar char="•"/>
            </a:pPr>
            <a:endParaRPr lang="en-GB" sz="2800" b="1">
              <a:solidFill>
                <a:schemeClr val="bg1"/>
              </a:solidFill>
              <a:cs typeface="Calibri"/>
            </a:endParaRPr>
          </a:p>
          <a:p>
            <a:pPr marL="342900" indent="-342900">
              <a:buFont typeface="Arial"/>
              <a:buChar char="•"/>
            </a:pPr>
            <a:r>
              <a:rPr lang="en-GB" sz="2800" b="1">
                <a:solidFill>
                  <a:schemeClr val="bg1"/>
                </a:solidFill>
                <a:cs typeface="Calibri"/>
              </a:rPr>
              <a:t>Use Clear and Concise Code </a:t>
            </a:r>
          </a:p>
          <a:p>
            <a:pPr marL="342900" indent="-342900">
              <a:buFont typeface="Arial"/>
              <a:buChar char="•"/>
            </a:pPr>
            <a:endParaRPr lang="en-GB" sz="2800" b="1">
              <a:solidFill>
                <a:schemeClr val="bg1"/>
              </a:solidFill>
              <a:cs typeface="Calibri"/>
            </a:endParaRPr>
          </a:p>
          <a:p>
            <a:endParaRPr lang="en-GB" sz="2800" b="1">
              <a:solidFill>
                <a:schemeClr val="bg1"/>
              </a:solidFill>
              <a:cs typeface="Calibri"/>
            </a:endParaRPr>
          </a:p>
          <a:p>
            <a:pPr marL="342900" indent="-342900">
              <a:buFont typeface="Arial"/>
              <a:buChar char="•"/>
            </a:pPr>
            <a:endParaRPr lang="en-GB" sz="2400">
              <a:solidFill>
                <a:schemeClr val="bg1"/>
              </a:solidFill>
              <a:cs typeface="Calibri"/>
            </a:endParaRPr>
          </a:p>
          <a:p>
            <a:pPr marL="342900" indent="-342900">
              <a:buFont typeface="Arial"/>
              <a:buChar char="•"/>
            </a:pPr>
            <a:endParaRPr lang="en-GB" sz="2400">
              <a:solidFill>
                <a:schemeClr val="bg1"/>
              </a:solidFill>
              <a:cs typeface="Calibri"/>
            </a:endParaRPr>
          </a:p>
          <a:p>
            <a:pPr marL="342900" indent="-342900">
              <a:buFont typeface="Arial"/>
              <a:buChar char="•"/>
            </a:pPr>
            <a:endParaRPr lang="en-GB" sz="2400">
              <a:solidFill>
                <a:schemeClr val="bg1"/>
              </a:solidFill>
              <a:cs typeface="Calibri"/>
            </a:endParaRPr>
          </a:p>
          <a:p>
            <a:pPr marL="342900" indent="-342900">
              <a:buFont typeface="Arial"/>
              <a:buChar char="•"/>
            </a:pPr>
            <a:endParaRPr lang="en-GB" sz="2400">
              <a:solidFill>
                <a:schemeClr val="bg1"/>
              </a:solidFill>
              <a:cs typeface="Calibri"/>
            </a:endParaRPr>
          </a:p>
          <a:p>
            <a:pPr marL="342900" indent="-342900">
              <a:buFont typeface="Arial"/>
              <a:buChar char="•"/>
            </a:pPr>
            <a:endParaRPr lang="en-GB" sz="2400">
              <a:solidFill>
                <a:schemeClr val="bg1"/>
              </a:solidFill>
              <a:cs typeface="Calibri"/>
            </a:endParaRPr>
          </a:p>
          <a:p>
            <a:pPr marL="342900" indent="-342900">
              <a:buFont typeface="Arial"/>
              <a:buChar char="•"/>
            </a:pPr>
            <a:endParaRPr lang="en-GB" sz="2400">
              <a:solidFill>
                <a:schemeClr val="bg1"/>
              </a:solidFill>
              <a:cs typeface="Calibri"/>
            </a:endParaRPr>
          </a:p>
          <a:p>
            <a:pPr marL="342900" indent="-342900">
              <a:buFont typeface="Arial"/>
              <a:buChar char="•"/>
            </a:pPr>
            <a:endParaRPr lang="en-GB" sz="2400">
              <a:solidFill>
                <a:schemeClr val="bg1"/>
              </a:solidFill>
              <a:cs typeface="Calibri"/>
            </a:endParaRPr>
          </a:p>
          <a:p>
            <a:pPr marL="342900" indent="-342900">
              <a:buFont typeface="Arial"/>
              <a:buChar char="•"/>
            </a:pPr>
            <a:endParaRPr lang="en-GB" sz="2400">
              <a:solidFill>
                <a:schemeClr val="bg1"/>
              </a:solidFill>
              <a:cs typeface="Calibri"/>
            </a:endParaRPr>
          </a:p>
          <a:p>
            <a:pPr marL="342900" indent="-342900">
              <a:buFont typeface="Arial"/>
              <a:buChar char="•"/>
            </a:pPr>
            <a:endParaRPr lang="en-GB" sz="2400">
              <a:solidFill>
                <a:schemeClr val="bg1"/>
              </a:solidFill>
              <a:cs typeface="Calibri"/>
            </a:endParaRPr>
          </a:p>
        </p:txBody>
      </p:sp>
      <p:pic>
        <p:nvPicPr>
          <p:cNvPr id="7" name="Picture 5">
            <a:extLst>
              <a:ext uri="{FF2B5EF4-FFF2-40B4-BE49-F238E27FC236}">
                <a16:creationId xmlns:a16="http://schemas.microsoft.com/office/drawing/2014/main" id="{426D499B-29F6-E3A3-777E-A612AA847F0F}"/>
              </a:ext>
            </a:extLst>
          </p:cNvPr>
          <p:cNvPicPr>
            <a:picLocks noChangeAspect="1"/>
          </p:cNvPicPr>
          <p:nvPr/>
        </p:nvPicPr>
        <p:blipFill rotWithShape="1">
          <a:blip r:embed="rId3"/>
          <a:srcRect l="-248" t="10880"/>
          <a:stretch/>
        </p:blipFill>
        <p:spPr>
          <a:xfrm>
            <a:off x="76768" y="1097961"/>
            <a:ext cx="5471657" cy="5175976"/>
          </a:xfrm>
          <a:prstGeom prst="rect">
            <a:avLst/>
          </a:prstGeom>
        </p:spPr>
      </p:pic>
      <p:pic>
        <p:nvPicPr>
          <p:cNvPr id="4" name="Picture 3">
            <a:extLst>
              <a:ext uri="{FF2B5EF4-FFF2-40B4-BE49-F238E27FC236}">
                <a16:creationId xmlns:a16="http://schemas.microsoft.com/office/drawing/2014/main" id="{390E4A14-CEAA-F0C5-7EF4-082DB3DA68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4427" y="208280"/>
            <a:ext cx="1292315" cy="1266915"/>
          </a:xfrm>
          <a:prstGeom prst="rect">
            <a:avLst/>
          </a:prstGeom>
        </p:spPr>
      </p:pic>
    </p:spTree>
    <p:extLst>
      <p:ext uri="{BB962C8B-B14F-4D97-AF65-F5344CB8AC3E}">
        <p14:creationId xmlns:p14="http://schemas.microsoft.com/office/powerpoint/2010/main" val="2961193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81B2-9CCE-1C3B-BEA2-A5A8F925505C}"/>
              </a:ext>
            </a:extLst>
          </p:cNvPr>
          <p:cNvSpPr>
            <a:spLocks noGrp="1"/>
          </p:cNvSpPr>
          <p:nvPr>
            <p:ph type="title"/>
          </p:nvPr>
        </p:nvSpPr>
        <p:spPr>
          <a:xfrm>
            <a:off x="1962765" y="383151"/>
            <a:ext cx="10515600" cy="1325563"/>
          </a:xfrm>
        </p:spPr>
        <p:txBody>
          <a:bodyPr/>
          <a:lstStyle/>
          <a:p>
            <a:r>
              <a:rPr lang="en-GB" b="1">
                <a:solidFill>
                  <a:schemeClr val="accent6"/>
                </a:solidFill>
                <a:latin typeface="Possum Saltare NF"/>
                <a:cs typeface="Calibri Light"/>
              </a:rPr>
              <a:t>Assume  the Unexpected Happens</a:t>
            </a:r>
            <a:endParaRPr lang="en-GB" b="1">
              <a:solidFill>
                <a:schemeClr val="accent6"/>
              </a:solidFill>
              <a:ea typeface="Calibri Light"/>
              <a:cs typeface="Calibri Light"/>
            </a:endParaRPr>
          </a:p>
        </p:txBody>
      </p:sp>
      <p:sp>
        <p:nvSpPr>
          <p:cNvPr id="3" name="Text Placeholder 2">
            <a:extLst>
              <a:ext uri="{FF2B5EF4-FFF2-40B4-BE49-F238E27FC236}">
                <a16:creationId xmlns:a16="http://schemas.microsoft.com/office/drawing/2014/main" id="{EB74B2AD-2B4B-A0B0-0F89-BB6AE6648DCD}"/>
              </a:ext>
            </a:extLst>
          </p:cNvPr>
          <p:cNvSpPr>
            <a:spLocks noGrp="1"/>
          </p:cNvSpPr>
          <p:nvPr>
            <p:ph type="body" sz="quarter" idx="10"/>
          </p:nvPr>
        </p:nvSpPr>
        <p:spPr>
          <a:xfrm>
            <a:off x="443523" y="4705839"/>
            <a:ext cx="5317587" cy="1021818"/>
          </a:xfrm>
        </p:spPr>
        <p:txBody>
          <a:bodyPr vert="horz" wrap="square" lIns="91440" tIns="45720" rIns="91440" bIns="45720" rtlCol="0" anchor="t">
            <a:spAutoFit/>
          </a:bodyPr>
          <a:lstStyle/>
          <a:p>
            <a:endParaRPr lang="en-GB">
              <a:cs typeface="Segoe UI"/>
            </a:endParaRPr>
          </a:p>
          <a:p>
            <a:endParaRPr lang="en-GB"/>
          </a:p>
        </p:txBody>
      </p:sp>
      <p:sp>
        <p:nvSpPr>
          <p:cNvPr id="9" name="TextBox 8">
            <a:extLst>
              <a:ext uri="{FF2B5EF4-FFF2-40B4-BE49-F238E27FC236}">
                <a16:creationId xmlns:a16="http://schemas.microsoft.com/office/drawing/2014/main" id="{54D0DCC4-062E-2603-BAED-DC27C7873618}"/>
              </a:ext>
            </a:extLst>
          </p:cNvPr>
          <p:cNvSpPr txBox="1"/>
          <p:nvPr/>
        </p:nvSpPr>
        <p:spPr>
          <a:xfrm>
            <a:off x="7341862" y="4703224"/>
            <a:ext cx="39249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800">
              <a:solidFill>
                <a:schemeClr val="bg1"/>
              </a:solidFill>
              <a:cs typeface="Calibri"/>
            </a:endParaRPr>
          </a:p>
        </p:txBody>
      </p:sp>
      <p:sp>
        <p:nvSpPr>
          <p:cNvPr id="11" name="TextBox 10">
            <a:extLst>
              <a:ext uri="{FF2B5EF4-FFF2-40B4-BE49-F238E27FC236}">
                <a16:creationId xmlns:a16="http://schemas.microsoft.com/office/drawing/2014/main" id="{A6875464-2C6B-1F7F-B74D-72B098C390B3}"/>
              </a:ext>
            </a:extLst>
          </p:cNvPr>
          <p:cNvSpPr txBox="1"/>
          <p:nvPr/>
        </p:nvSpPr>
        <p:spPr>
          <a:xfrm>
            <a:off x="6334936" y="1892084"/>
            <a:ext cx="580014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chemeClr val="bg1"/>
                </a:solidFill>
                <a:cs typeface="Calibri"/>
              </a:rPr>
              <a:t> </a:t>
            </a:r>
            <a:r>
              <a:rPr lang="en-GB" sz="3200" b="1">
                <a:solidFill>
                  <a:schemeClr val="bg1"/>
                </a:solidFill>
                <a:cs typeface="Calibri"/>
              </a:rPr>
              <a:t>As your code goes into the real world expect that the end user will add their own things and some malicious actors will try to bypass your systems as you code , code with bugs and malicious actors in mind  and how your code can cater for such scenarios</a:t>
            </a:r>
          </a:p>
        </p:txBody>
      </p:sp>
      <p:pic>
        <p:nvPicPr>
          <p:cNvPr id="4" name="Picture 4">
            <a:extLst>
              <a:ext uri="{FF2B5EF4-FFF2-40B4-BE49-F238E27FC236}">
                <a16:creationId xmlns:a16="http://schemas.microsoft.com/office/drawing/2014/main" id="{7B9B1A82-C2A3-E4FB-17E7-EB2FCDB423D5}"/>
              </a:ext>
            </a:extLst>
          </p:cNvPr>
          <p:cNvPicPr>
            <a:picLocks noChangeAspect="1"/>
          </p:cNvPicPr>
          <p:nvPr/>
        </p:nvPicPr>
        <p:blipFill>
          <a:blip r:embed="rId2"/>
          <a:stretch>
            <a:fillRect/>
          </a:stretch>
        </p:blipFill>
        <p:spPr>
          <a:xfrm>
            <a:off x="436536" y="1715792"/>
            <a:ext cx="5662046" cy="4240077"/>
          </a:xfrm>
          <a:prstGeom prst="rect">
            <a:avLst/>
          </a:prstGeom>
        </p:spPr>
      </p:pic>
      <p:pic>
        <p:nvPicPr>
          <p:cNvPr id="6" name="Picture 5">
            <a:extLst>
              <a:ext uri="{FF2B5EF4-FFF2-40B4-BE49-F238E27FC236}">
                <a16:creationId xmlns:a16="http://schemas.microsoft.com/office/drawing/2014/main" id="{7658ED44-ABEA-F15B-2147-1A4987164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01" y="119689"/>
            <a:ext cx="1597115" cy="1597115"/>
          </a:xfrm>
          <a:prstGeom prst="rect">
            <a:avLst/>
          </a:prstGeom>
        </p:spPr>
      </p:pic>
    </p:spTree>
    <p:extLst>
      <p:ext uri="{BB962C8B-B14F-4D97-AF65-F5344CB8AC3E}">
        <p14:creationId xmlns:p14="http://schemas.microsoft.com/office/powerpoint/2010/main" val="133443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99C2C-CD91-CE94-D5EB-574D09CB768A}"/>
              </a:ext>
            </a:extLst>
          </p:cNvPr>
          <p:cNvSpPr txBox="1"/>
          <p:nvPr/>
        </p:nvSpPr>
        <p:spPr>
          <a:xfrm>
            <a:off x="1407763" y="497237"/>
            <a:ext cx="118497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solidFill>
                  <a:schemeClr val="accent6">
                    <a:lumMod val="75000"/>
                  </a:schemeClr>
                </a:solidFill>
                <a:latin typeface="Possum Saltare NF"/>
                <a:cs typeface="Calibri"/>
              </a:rPr>
              <a:t>Perform Comprehensive  TESTING </a:t>
            </a:r>
          </a:p>
        </p:txBody>
      </p:sp>
      <p:pic>
        <p:nvPicPr>
          <p:cNvPr id="3" name="Picture 3">
            <a:extLst>
              <a:ext uri="{FF2B5EF4-FFF2-40B4-BE49-F238E27FC236}">
                <a16:creationId xmlns:a16="http://schemas.microsoft.com/office/drawing/2014/main" id="{DB54F99A-4E79-DBB5-A406-91CA58B97ED0}"/>
              </a:ext>
            </a:extLst>
          </p:cNvPr>
          <p:cNvPicPr>
            <a:picLocks noChangeAspect="1"/>
          </p:cNvPicPr>
          <p:nvPr/>
        </p:nvPicPr>
        <p:blipFill>
          <a:blip r:embed="rId3"/>
          <a:stretch>
            <a:fillRect/>
          </a:stretch>
        </p:blipFill>
        <p:spPr>
          <a:xfrm>
            <a:off x="114624" y="1296369"/>
            <a:ext cx="5569702" cy="5130584"/>
          </a:xfrm>
          <a:prstGeom prst="rect">
            <a:avLst/>
          </a:prstGeom>
        </p:spPr>
      </p:pic>
      <p:sp>
        <p:nvSpPr>
          <p:cNvPr id="4" name="TextBox 3">
            <a:extLst>
              <a:ext uri="{FF2B5EF4-FFF2-40B4-BE49-F238E27FC236}">
                <a16:creationId xmlns:a16="http://schemas.microsoft.com/office/drawing/2014/main" id="{C6516583-0710-5E39-B76C-808EAA2C921F}"/>
              </a:ext>
            </a:extLst>
          </p:cNvPr>
          <p:cNvSpPr txBox="1"/>
          <p:nvPr/>
        </p:nvSpPr>
        <p:spPr>
          <a:xfrm>
            <a:off x="5686061" y="1595034"/>
            <a:ext cx="654803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chemeClr val="bg1"/>
                </a:solidFill>
                <a:ea typeface="+mn-lt"/>
                <a:cs typeface="+mn-lt"/>
              </a:rPr>
              <a:t>Unit Testing: Unit tests help catch bugs and ensure that each unit performs as intended </a:t>
            </a:r>
          </a:p>
          <a:p>
            <a:endParaRPr lang="en-GB" sz="2400">
              <a:solidFill>
                <a:schemeClr val="bg1"/>
              </a:solidFill>
              <a:cs typeface="Calibri"/>
            </a:endParaRPr>
          </a:p>
          <a:p>
            <a:r>
              <a:rPr lang="en-GB" sz="2400" b="1">
                <a:solidFill>
                  <a:schemeClr val="bg1"/>
                </a:solidFill>
                <a:ea typeface="+mn-lt"/>
                <a:cs typeface="+mn-lt"/>
              </a:rPr>
              <a:t>Security testing involves identifying vulnerabilities and weaknesses in the software's security mechanisms. Incorporating SCA , SAST and auditing  your SBOM is imperative </a:t>
            </a:r>
          </a:p>
          <a:p>
            <a:endParaRPr lang="en-GB" sz="2400" b="1">
              <a:solidFill>
                <a:schemeClr val="bg1"/>
              </a:solidFill>
              <a:ea typeface="+mn-lt"/>
              <a:cs typeface="+mn-lt"/>
            </a:endParaRPr>
          </a:p>
          <a:p>
            <a:r>
              <a:rPr lang="en-GB" sz="2400" b="1">
                <a:solidFill>
                  <a:schemeClr val="bg1"/>
                </a:solidFill>
                <a:ea typeface="+mn-lt"/>
                <a:cs typeface="+mn-lt"/>
              </a:rPr>
              <a:t>Functional Testing:  It involves validating the system's behaviour against the functional requirements and specifications from users' perspective </a:t>
            </a:r>
            <a:endParaRPr lang="en-GB" sz="2400" b="1">
              <a:solidFill>
                <a:schemeClr val="bg1"/>
              </a:solidFill>
            </a:endParaRPr>
          </a:p>
        </p:txBody>
      </p:sp>
    </p:spTree>
    <p:extLst>
      <p:ext uri="{BB962C8B-B14F-4D97-AF65-F5344CB8AC3E}">
        <p14:creationId xmlns:p14="http://schemas.microsoft.com/office/powerpoint/2010/main" val="2394732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website&#10;&#10;Description automatically generated">
            <a:extLst>
              <a:ext uri="{FF2B5EF4-FFF2-40B4-BE49-F238E27FC236}">
                <a16:creationId xmlns:a16="http://schemas.microsoft.com/office/drawing/2014/main" id="{EEE721BB-4F7B-3F6A-2C95-326AE8F4D7F6}"/>
              </a:ext>
            </a:extLst>
          </p:cNvPr>
          <p:cNvPicPr>
            <a:picLocks noChangeAspect="1"/>
          </p:cNvPicPr>
          <p:nvPr/>
        </p:nvPicPr>
        <p:blipFill rotWithShape="1">
          <a:blip r:embed="rId2"/>
          <a:srcRect l="-888" t="3341" r="296"/>
          <a:stretch/>
        </p:blipFill>
        <p:spPr>
          <a:xfrm>
            <a:off x="130278" y="1716226"/>
            <a:ext cx="4168823" cy="4976810"/>
          </a:xfrm>
          <a:prstGeom prst="rect">
            <a:avLst/>
          </a:prstGeom>
        </p:spPr>
      </p:pic>
      <p:sp>
        <p:nvSpPr>
          <p:cNvPr id="4" name="TextBox 3">
            <a:extLst>
              <a:ext uri="{FF2B5EF4-FFF2-40B4-BE49-F238E27FC236}">
                <a16:creationId xmlns:a16="http://schemas.microsoft.com/office/drawing/2014/main" id="{7BA21B14-DD0D-D21E-4812-1A60880359E6}"/>
              </a:ext>
            </a:extLst>
          </p:cNvPr>
          <p:cNvSpPr txBox="1"/>
          <p:nvPr/>
        </p:nvSpPr>
        <p:spPr>
          <a:xfrm>
            <a:off x="616691" y="79131"/>
            <a:ext cx="1051711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a:solidFill>
                  <a:schemeClr val="accent6">
                    <a:lumMod val="75000"/>
                  </a:schemeClr>
                </a:solidFill>
                <a:latin typeface="Possum Saltare NF"/>
                <a:cs typeface="Calibri"/>
              </a:rPr>
              <a:t>Use Consistent Error Handling and input validations</a:t>
            </a:r>
            <a:endParaRPr lang="en-GB" sz="3600" b="1">
              <a:solidFill>
                <a:schemeClr val="accent6">
                  <a:lumMod val="75000"/>
                </a:schemeClr>
              </a:solidFill>
              <a:latin typeface="Possum Saltare NF"/>
            </a:endParaRPr>
          </a:p>
        </p:txBody>
      </p:sp>
      <p:sp>
        <p:nvSpPr>
          <p:cNvPr id="5" name="TextBox 4">
            <a:extLst>
              <a:ext uri="{FF2B5EF4-FFF2-40B4-BE49-F238E27FC236}">
                <a16:creationId xmlns:a16="http://schemas.microsoft.com/office/drawing/2014/main" id="{5678D25F-76BD-81EA-46DA-8C66358321C3}"/>
              </a:ext>
            </a:extLst>
          </p:cNvPr>
          <p:cNvSpPr txBox="1"/>
          <p:nvPr/>
        </p:nvSpPr>
        <p:spPr>
          <a:xfrm>
            <a:off x="4612936" y="2064774"/>
            <a:ext cx="720420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chemeClr val="bg1"/>
                </a:solidFill>
                <a:cs typeface="Calibri"/>
              </a:rPr>
              <a:t>Always consider all possible errors a user can get and cate for them in a loop the rest cater for in an  error sink</a:t>
            </a:r>
          </a:p>
          <a:p>
            <a:endParaRPr lang="en-GB" sz="2400" b="1">
              <a:solidFill>
                <a:schemeClr val="bg1"/>
              </a:solidFill>
              <a:cs typeface="Calibri"/>
            </a:endParaRPr>
          </a:p>
          <a:p>
            <a:r>
              <a:rPr lang="en-GB" sz="2400" b="1">
                <a:solidFill>
                  <a:schemeClr val="bg1"/>
                </a:solidFill>
                <a:cs typeface="Calibri"/>
              </a:rPr>
              <a:t>Assert when things should happen and also assert when things shouldn't happen </a:t>
            </a:r>
          </a:p>
          <a:p>
            <a:endParaRPr lang="en-GB" sz="2400" b="1">
              <a:solidFill>
                <a:schemeClr val="bg1"/>
              </a:solidFill>
              <a:cs typeface="Calibri"/>
            </a:endParaRPr>
          </a:p>
          <a:p>
            <a:r>
              <a:rPr lang="en-GB" sz="2400" b="1">
                <a:solidFill>
                  <a:schemeClr val="bg1"/>
                </a:solidFill>
                <a:cs typeface="Calibri"/>
              </a:rPr>
              <a:t>Report errors in the right manner via error codes and exceptions be concise with your error messages </a:t>
            </a:r>
          </a:p>
        </p:txBody>
      </p:sp>
    </p:spTree>
    <p:extLst>
      <p:ext uri="{BB962C8B-B14F-4D97-AF65-F5344CB8AC3E}">
        <p14:creationId xmlns:p14="http://schemas.microsoft.com/office/powerpoint/2010/main" val="2920559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1D3CA6-8E47-AC37-070B-238DC6B41F74}"/>
              </a:ext>
            </a:extLst>
          </p:cNvPr>
          <p:cNvSpPr txBox="1"/>
          <p:nvPr/>
        </p:nvSpPr>
        <p:spPr>
          <a:xfrm>
            <a:off x="2144888" y="126999"/>
            <a:ext cx="69920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solidFill>
                  <a:schemeClr val="accent6">
                    <a:lumMod val="75000"/>
                  </a:schemeClr>
                </a:solidFill>
                <a:latin typeface="Possum Saltare NF"/>
                <a:cs typeface="Calibri"/>
              </a:rPr>
              <a:t>MAY THE CODE BE WITH YOU</a:t>
            </a:r>
            <a:endParaRPr lang="en-GB" sz="4000" b="1">
              <a:solidFill>
                <a:schemeClr val="accent6">
                  <a:lumMod val="75000"/>
                </a:schemeClr>
              </a:solidFill>
              <a:latin typeface="Possum Saltare NF"/>
            </a:endParaRPr>
          </a:p>
        </p:txBody>
      </p:sp>
      <p:sp>
        <p:nvSpPr>
          <p:cNvPr id="3" name="TextBox 2">
            <a:extLst>
              <a:ext uri="{FF2B5EF4-FFF2-40B4-BE49-F238E27FC236}">
                <a16:creationId xmlns:a16="http://schemas.microsoft.com/office/drawing/2014/main" id="{EFF6A157-1E57-2763-0AFE-AC3F49BF085E}"/>
              </a:ext>
            </a:extLst>
          </p:cNvPr>
          <p:cNvSpPr txBox="1"/>
          <p:nvPr/>
        </p:nvSpPr>
        <p:spPr>
          <a:xfrm>
            <a:off x="6603999" y="1015999"/>
            <a:ext cx="531283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chemeClr val="bg1"/>
                </a:solidFill>
                <a:cs typeface="Calibri"/>
              </a:rPr>
              <a:t>Write consistent and certain code  - Only accept valid inputs so your program behaves in the same manner every time</a:t>
            </a:r>
          </a:p>
          <a:p>
            <a:endParaRPr lang="en-GB" sz="2400" b="1">
              <a:solidFill>
                <a:schemeClr val="bg1"/>
              </a:solidFill>
              <a:cs typeface="Calibri"/>
            </a:endParaRPr>
          </a:p>
          <a:p>
            <a:r>
              <a:rPr lang="en-GB" sz="2400" b="1">
                <a:solidFill>
                  <a:schemeClr val="bg1"/>
                </a:solidFill>
                <a:cs typeface="Calibri"/>
              </a:rPr>
              <a:t>Your Code should fall under consistent and Predictable  conditions with clear error messages </a:t>
            </a:r>
          </a:p>
          <a:p>
            <a:endParaRPr lang="en-GB" sz="2400" b="1">
              <a:solidFill>
                <a:schemeClr val="bg1"/>
              </a:solidFill>
              <a:cs typeface="Calibri"/>
            </a:endParaRPr>
          </a:p>
          <a:p>
            <a:r>
              <a:rPr lang="en-GB" sz="2400" b="1">
                <a:solidFill>
                  <a:schemeClr val="bg1"/>
                </a:solidFill>
                <a:cs typeface="Calibri"/>
              </a:rPr>
              <a:t>Write code that is predictable for instance do not allow execution of wrong input to avoid unforeseen irreversible side effects </a:t>
            </a:r>
          </a:p>
        </p:txBody>
      </p:sp>
      <p:pic>
        <p:nvPicPr>
          <p:cNvPr id="4" name="Picture 4" descr="A picture containing text, table, console table&#10;&#10;Description automatically generated">
            <a:extLst>
              <a:ext uri="{FF2B5EF4-FFF2-40B4-BE49-F238E27FC236}">
                <a16:creationId xmlns:a16="http://schemas.microsoft.com/office/drawing/2014/main" id="{4516CC74-7CD6-31F9-AB62-D197EA3261FB}"/>
              </a:ext>
            </a:extLst>
          </p:cNvPr>
          <p:cNvPicPr>
            <a:picLocks noChangeAspect="1"/>
          </p:cNvPicPr>
          <p:nvPr/>
        </p:nvPicPr>
        <p:blipFill>
          <a:blip r:embed="rId2"/>
          <a:stretch>
            <a:fillRect/>
          </a:stretch>
        </p:blipFill>
        <p:spPr>
          <a:xfrm>
            <a:off x="165315" y="1235990"/>
            <a:ext cx="6062420" cy="4076054"/>
          </a:xfrm>
          <a:prstGeom prst="rect">
            <a:avLst/>
          </a:prstGeom>
        </p:spPr>
      </p:pic>
      <p:sp>
        <p:nvSpPr>
          <p:cNvPr id="5" name="TextBox 4">
            <a:extLst>
              <a:ext uri="{FF2B5EF4-FFF2-40B4-BE49-F238E27FC236}">
                <a16:creationId xmlns:a16="http://schemas.microsoft.com/office/drawing/2014/main" id="{29AEFD06-5C1A-52BC-FB96-B8F550A49269}"/>
              </a:ext>
            </a:extLst>
          </p:cNvPr>
          <p:cNvSpPr txBox="1"/>
          <p:nvPr/>
        </p:nvSpPr>
        <p:spPr>
          <a:xfrm>
            <a:off x="1646902" y="5628968"/>
            <a:ext cx="96417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chemeClr val="bg1"/>
                </a:solidFill>
                <a:latin typeface="Open Sans"/>
                <a:ea typeface="Calibri"/>
                <a:cs typeface="Calibri"/>
              </a:rPr>
              <a:t>Trust but verify - Don’t trust  just any code always do code reviews</a:t>
            </a:r>
            <a:endParaRPr lang="en-GB" b="1">
              <a:solidFill>
                <a:schemeClr val="bg1"/>
              </a:solidFill>
              <a:latin typeface="Open Sans"/>
            </a:endParaRPr>
          </a:p>
        </p:txBody>
      </p:sp>
    </p:spTree>
    <p:extLst>
      <p:ext uri="{BB962C8B-B14F-4D97-AF65-F5344CB8AC3E}">
        <p14:creationId xmlns:p14="http://schemas.microsoft.com/office/powerpoint/2010/main" val="3524516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E910-D5E6-D72A-CE06-4BBC6E2EAFCA}"/>
              </a:ext>
            </a:extLst>
          </p:cNvPr>
          <p:cNvSpPr>
            <a:spLocks noGrp="1"/>
          </p:cNvSpPr>
          <p:nvPr>
            <p:ph type="ctrTitle"/>
          </p:nvPr>
        </p:nvSpPr>
        <p:spPr>
          <a:xfrm>
            <a:off x="5918180" y="4343599"/>
            <a:ext cx="5172197" cy="1256280"/>
          </a:xfrm>
        </p:spPr>
        <p:txBody>
          <a:bodyPr>
            <a:normAutofit fontScale="90000"/>
          </a:bodyPr>
          <a:lstStyle/>
          <a:p>
            <a:r>
              <a:rPr lang="en-US" dirty="0">
                <a:latin typeface="Possum Saltare NF" panose="020B0604020202020204" charset="0"/>
              </a:rPr>
              <a:t>Demo</a:t>
            </a:r>
            <a:br>
              <a:rPr lang="en-US" dirty="0">
                <a:latin typeface="Possum Saltare NF" panose="020B0604020202020204" charset="0"/>
              </a:rPr>
            </a:br>
            <a:br>
              <a:rPr lang="en-US" dirty="0">
                <a:latin typeface="Possum Saltare NF" panose="020B0604020202020204" charset="0"/>
              </a:rPr>
            </a:br>
            <a:r>
              <a:rPr lang="en-US" sz="3100" dirty="0">
                <a:latin typeface="Possum Saltare NF" panose="020B0604020202020204" charset="0"/>
              </a:rPr>
              <a:t>Threat modeling using Microsoft Threat Modeling Tool</a:t>
            </a:r>
            <a:br>
              <a:rPr lang="en-US" dirty="0"/>
            </a:br>
            <a:endParaRPr lang="en-US" dirty="0">
              <a:latin typeface="Possum Saltare NF" panose="020B0604020202020204" charset="0"/>
            </a:endParaRPr>
          </a:p>
        </p:txBody>
      </p:sp>
      <p:pic>
        <p:nvPicPr>
          <p:cNvPr id="5" name="Picture 4">
            <a:extLst>
              <a:ext uri="{FF2B5EF4-FFF2-40B4-BE49-F238E27FC236}">
                <a16:creationId xmlns:a16="http://schemas.microsoft.com/office/drawing/2014/main" id="{F4768096-5FB1-86C5-E556-3005F57A3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772" y="91294"/>
            <a:ext cx="1041976" cy="1601319"/>
          </a:xfrm>
          <a:prstGeom prst="rect">
            <a:avLst/>
          </a:prstGeom>
        </p:spPr>
      </p:pic>
      <p:pic>
        <p:nvPicPr>
          <p:cNvPr id="6" name="Picture 5">
            <a:extLst>
              <a:ext uri="{FF2B5EF4-FFF2-40B4-BE49-F238E27FC236}">
                <a16:creationId xmlns:a16="http://schemas.microsoft.com/office/drawing/2014/main" id="{8C5BAC7F-8E20-102F-C744-CE781B5A8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47714"/>
            <a:ext cx="2375658" cy="2375658"/>
          </a:xfrm>
          <a:prstGeom prst="rect">
            <a:avLst/>
          </a:prstGeom>
        </p:spPr>
      </p:pic>
    </p:spTree>
    <p:extLst>
      <p:ext uri="{BB962C8B-B14F-4D97-AF65-F5344CB8AC3E}">
        <p14:creationId xmlns:p14="http://schemas.microsoft.com/office/powerpoint/2010/main" val="365568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2FF721A7-28EE-5248-3CC8-0CDA764F5ABA}"/>
              </a:ext>
            </a:extLst>
          </p:cNvPr>
          <p:cNvPicPr>
            <a:picLocks noChangeAspect="1"/>
          </p:cNvPicPr>
          <p:nvPr/>
        </p:nvPicPr>
        <p:blipFill>
          <a:blip r:embed="rId2"/>
          <a:stretch>
            <a:fillRect/>
          </a:stretch>
        </p:blipFill>
        <p:spPr>
          <a:xfrm>
            <a:off x="112315" y="1354369"/>
            <a:ext cx="6331973" cy="4302039"/>
          </a:xfrm>
          <a:prstGeom prst="rect">
            <a:avLst/>
          </a:prstGeom>
        </p:spPr>
      </p:pic>
      <p:sp>
        <p:nvSpPr>
          <p:cNvPr id="3" name="TextBox 2">
            <a:extLst>
              <a:ext uri="{FF2B5EF4-FFF2-40B4-BE49-F238E27FC236}">
                <a16:creationId xmlns:a16="http://schemas.microsoft.com/office/drawing/2014/main" id="{8E305DFD-E948-6FFA-0121-E97B9452C26C}"/>
              </a:ext>
            </a:extLst>
          </p:cNvPr>
          <p:cNvSpPr txBox="1"/>
          <p:nvPr/>
        </p:nvSpPr>
        <p:spPr>
          <a:xfrm>
            <a:off x="424016" y="258096"/>
            <a:ext cx="1089537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a:solidFill>
                  <a:schemeClr val="accent6">
                    <a:lumMod val="75000"/>
                  </a:schemeClr>
                </a:solidFill>
                <a:latin typeface="Possum Saltare NF"/>
                <a:ea typeface="Calibri"/>
                <a:cs typeface="Calibri"/>
              </a:rPr>
              <a:t>KEY TAKEAWAYS</a:t>
            </a:r>
            <a:endParaRPr lang="en-GB">
              <a:solidFill>
                <a:schemeClr val="accent6">
                  <a:lumMod val="75000"/>
                </a:schemeClr>
              </a:solidFill>
              <a:latin typeface="Possum Saltare NF"/>
            </a:endParaRPr>
          </a:p>
        </p:txBody>
      </p:sp>
    </p:spTree>
    <p:extLst>
      <p:ext uri="{BB962C8B-B14F-4D97-AF65-F5344CB8AC3E}">
        <p14:creationId xmlns:p14="http://schemas.microsoft.com/office/powerpoint/2010/main" val="214850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1D99-892D-52BC-923A-D043C4FC2409}"/>
              </a:ext>
            </a:extLst>
          </p:cNvPr>
          <p:cNvSpPr>
            <a:spLocks noGrp="1"/>
          </p:cNvSpPr>
          <p:nvPr>
            <p:ph type="ctrTitle"/>
          </p:nvPr>
        </p:nvSpPr>
        <p:spPr/>
        <p:txBody>
          <a:bodyPr/>
          <a:lstStyle/>
          <a:p>
            <a:r>
              <a:rPr lang="en-GB" b="1">
                <a:solidFill>
                  <a:schemeClr val="accent6">
                    <a:lumMod val="75000"/>
                  </a:schemeClr>
                </a:solidFill>
                <a:latin typeface="Possum Saltare NF"/>
                <a:ea typeface="Calibri Light"/>
                <a:cs typeface="Calibri Light"/>
              </a:rPr>
              <a:t>Thank You</a:t>
            </a:r>
            <a:endParaRPr lang="en-GB" b="1">
              <a:solidFill>
                <a:schemeClr val="accent6">
                  <a:lumMod val="75000"/>
                </a:schemeClr>
              </a:solidFill>
              <a:latin typeface="Possum Saltare NF"/>
            </a:endParaRPr>
          </a:p>
        </p:txBody>
      </p:sp>
    </p:spTree>
    <p:extLst>
      <p:ext uri="{BB962C8B-B14F-4D97-AF65-F5344CB8AC3E}">
        <p14:creationId xmlns:p14="http://schemas.microsoft.com/office/powerpoint/2010/main" val="2679269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D065-8704-FD38-E13A-592BCA4E52F1}"/>
              </a:ext>
            </a:extLst>
          </p:cNvPr>
          <p:cNvSpPr>
            <a:spLocks noGrp="1"/>
          </p:cNvSpPr>
          <p:nvPr>
            <p:ph type="title"/>
          </p:nvPr>
        </p:nvSpPr>
        <p:spPr/>
        <p:txBody>
          <a:bodyPr/>
          <a:lstStyle/>
          <a:p>
            <a:endParaRPr lang="en-US"/>
          </a:p>
        </p:txBody>
      </p:sp>
      <p:pic>
        <p:nvPicPr>
          <p:cNvPr id="13" name="Picture 12">
            <a:extLst>
              <a:ext uri="{FF2B5EF4-FFF2-40B4-BE49-F238E27FC236}">
                <a16:creationId xmlns:a16="http://schemas.microsoft.com/office/drawing/2014/main" id="{AE97E0A1-04AF-D558-D169-C7B3F4860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385" y="2685960"/>
            <a:ext cx="3806915" cy="3806915"/>
          </a:xfrm>
          <a:prstGeom prst="rect">
            <a:avLst/>
          </a:prstGeom>
        </p:spPr>
      </p:pic>
      <p:pic>
        <p:nvPicPr>
          <p:cNvPr id="14" name="Picture 13">
            <a:extLst>
              <a:ext uri="{FF2B5EF4-FFF2-40B4-BE49-F238E27FC236}">
                <a16:creationId xmlns:a16="http://schemas.microsoft.com/office/drawing/2014/main" id="{13512434-404D-3EC9-EDE4-35FB203EE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644" y="2293619"/>
            <a:ext cx="3806915" cy="3806915"/>
          </a:xfrm>
          <a:prstGeom prst="rect">
            <a:avLst/>
          </a:prstGeom>
        </p:spPr>
      </p:pic>
      <p:pic>
        <p:nvPicPr>
          <p:cNvPr id="15" name="Picture 14">
            <a:extLst>
              <a:ext uri="{FF2B5EF4-FFF2-40B4-BE49-F238E27FC236}">
                <a16:creationId xmlns:a16="http://schemas.microsoft.com/office/drawing/2014/main" id="{2B74547B-B533-5E5B-5554-0666DD893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53" y="2026919"/>
            <a:ext cx="3799316" cy="3806915"/>
          </a:xfrm>
          <a:prstGeom prst="rect">
            <a:avLst/>
          </a:prstGeom>
        </p:spPr>
      </p:pic>
    </p:spTree>
    <p:extLst>
      <p:ext uri="{BB962C8B-B14F-4D97-AF65-F5344CB8AC3E}">
        <p14:creationId xmlns:p14="http://schemas.microsoft.com/office/powerpoint/2010/main" val="1551148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AEC49-9A57-69EF-92B7-E6C3EE5A1A39}"/>
              </a:ext>
            </a:extLst>
          </p:cNvPr>
          <p:cNvSpPr txBox="1"/>
          <p:nvPr/>
        </p:nvSpPr>
        <p:spPr>
          <a:xfrm>
            <a:off x="3376245" y="580292"/>
            <a:ext cx="650630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a:solidFill>
                  <a:schemeClr val="accent6">
                    <a:lumMod val="75000"/>
                  </a:schemeClr>
                </a:solidFill>
                <a:latin typeface="Possum Saltare NF"/>
                <a:cs typeface="Calibri"/>
              </a:rPr>
              <a:t>TALK OUTLINE </a:t>
            </a:r>
            <a:endParaRPr lang="en-GB" sz="4400" b="1">
              <a:solidFill>
                <a:schemeClr val="accent6">
                  <a:lumMod val="75000"/>
                </a:schemeClr>
              </a:solidFill>
              <a:latin typeface="Possum Saltare NF"/>
            </a:endParaRPr>
          </a:p>
        </p:txBody>
      </p:sp>
      <p:sp>
        <p:nvSpPr>
          <p:cNvPr id="3" name="TextBox 2">
            <a:extLst>
              <a:ext uri="{FF2B5EF4-FFF2-40B4-BE49-F238E27FC236}">
                <a16:creationId xmlns:a16="http://schemas.microsoft.com/office/drawing/2014/main" id="{36BEA917-FBF6-30CD-F26B-40B9DD6563A8}"/>
              </a:ext>
            </a:extLst>
          </p:cNvPr>
          <p:cNvSpPr txBox="1"/>
          <p:nvPr/>
        </p:nvSpPr>
        <p:spPr>
          <a:xfrm>
            <a:off x="5701009" y="1355149"/>
            <a:ext cx="479473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400" b="1">
                <a:solidFill>
                  <a:schemeClr val="bg1"/>
                </a:solidFill>
                <a:cs typeface="Calibri"/>
              </a:rPr>
              <a:t>WHO I AM </a:t>
            </a:r>
          </a:p>
          <a:p>
            <a:pPr marL="285750" indent="-285750">
              <a:buFont typeface="Arial"/>
              <a:buChar char="•"/>
            </a:pPr>
            <a:endParaRPr lang="en-GB" sz="2400" b="1">
              <a:solidFill>
                <a:schemeClr val="bg1"/>
              </a:solidFill>
              <a:cs typeface="Calibri"/>
            </a:endParaRPr>
          </a:p>
          <a:p>
            <a:pPr marL="285750" indent="-285750">
              <a:buFont typeface="Arial"/>
              <a:buChar char="•"/>
            </a:pPr>
            <a:r>
              <a:rPr lang="en-GB" sz="2400" b="1">
                <a:solidFill>
                  <a:schemeClr val="bg1"/>
                </a:solidFill>
                <a:cs typeface="Calibri"/>
              </a:rPr>
              <a:t>WHAT I AM TALKING ABOUT </a:t>
            </a:r>
          </a:p>
          <a:p>
            <a:pPr marL="285750" indent="-285750">
              <a:buFont typeface="Arial"/>
              <a:buChar char="•"/>
            </a:pPr>
            <a:endParaRPr lang="en-GB" sz="2400" b="1">
              <a:solidFill>
                <a:schemeClr val="bg1"/>
              </a:solidFill>
              <a:cs typeface="Calibri"/>
            </a:endParaRPr>
          </a:p>
          <a:p>
            <a:pPr marL="285750" indent="-285750">
              <a:buFont typeface="Arial"/>
              <a:buChar char="•"/>
            </a:pPr>
            <a:r>
              <a:rPr lang="en-GB" sz="2400" b="1">
                <a:solidFill>
                  <a:schemeClr val="bg1"/>
                </a:solidFill>
                <a:cs typeface="Calibri"/>
              </a:rPr>
              <a:t>WHY I'M TALKING ABOUT IT </a:t>
            </a:r>
          </a:p>
          <a:p>
            <a:pPr marL="285750" indent="-285750">
              <a:buFont typeface="Arial"/>
              <a:buChar char="•"/>
            </a:pPr>
            <a:endParaRPr lang="en-GB" sz="2400" b="1">
              <a:solidFill>
                <a:schemeClr val="bg1"/>
              </a:solidFill>
              <a:cs typeface="Calibri"/>
            </a:endParaRPr>
          </a:p>
          <a:p>
            <a:pPr marL="285750" indent="-285750">
              <a:buFont typeface="Arial"/>
              <a:buChar char="•"/>
            </a:pPr>
            <a:r>
              <a:rPr lang="en-GB" sz="2400" b="1">
                <a:solidFill>
                  <a:schemeClr val="bg1"/>
                </a:solidFill>
                <a:cs typeface="Calibri"/>
              </a:rPr>
              <a:t>HOW WE CAN WORK WITH IT </a:t>
            </a:r>
          </a:p>
          <a:p>
            <a:pPr marL="285750" indent="-285750">
              <a:buFont typeface="Arial"/>
              <a:buChar char="•"/>
            </a:pPr>
            <a:endParaRPr lang="en-GB" sz="2400" b="1">
              <a:solidFill>
                <a:schemeClr val="bg1"/>
              </a:solidFill>
              <a:cs typeface="Calibri"/>
            </a:endParaRPr>
          </a:p>
          <a:p>
            <a:pPr marL="285750" indent="-285750">
              <a:buFont typeface="Arial"/>
              <a:buChar char="•"/>
            </a:pPr>
            <a:r>
              <a:rPr lang="en-GB" sz="2400" b="1">
                <a:solidFill>
                  <a:schemeClr val="bg1"/>
                </a:solidFill>
                <a:cs typeface="Calibri"/>
              </a:rPr>
              <a:t>DEMO  / </a:t>
            </a:r>
            <a:r>
              <a:rPr lang="en-GB" sz="2400" b="1" err="1">
                <a:solidFill>
                  <a:schemeClr val="bg1"/>
                </a:solidFill>
                <a:cs typeface="Calibri"/>
              </a:rPr>
              <a:t>QnA</a:t>
            </a:r>
          </a:p>
          <a:p>
            <a:pPr marL="285750" indent="-285750">
              <a:buFont typeface="Arial"/>
              <a:buChar char="•"/>
            </a:pPr>
            <a:endParaRPr lang="en-GB" sz="2400" b="1">
              <a:solidFill>
                <a:schemeClr val="bg1"/>
              </a:solidFill>
              <a:cs typeface="Calibri"/>
            </a:endParaRPr>
          </a:p>
          <a:p>
            <a:pPr marL="285750" indent="-285750">
              <a:buFont typeface="Arial"/>
              <a:buChar char="•"/>
            </a:pPr>
            <a:r>
              <a:rPr lang="en-GB" sz="2400" b="1">
                <a:solidFill>
                  <a:schemeClr val="bg1"/>
                </a:solidFill>
                <a:cs typeface="Calibri"/>
              </a:rPr>
              <a:t>THANKS </a:t>
            </a:r>
          </a:p>
        </p:txBody>
      </p:sp>
      <p:pic>
        <p:nvPicPr>
          <p:cNvPr id="7" name="Picture 6" descr="Logo&#10;&#10;Description automatically generated">
            <a:extLst>
              <a:ext uri="{FF2B5EF4-FFF2-40B4-BE49-F238E27FC236}">
                <a16:creationId xmlns:a16="http://schemas.microsoft.com/office/drawing/2014/main" id="{A1BC1098-DEB7-FAC1-3892-2094F5741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477" y="6914"/>
            <a:ext cx="1926496" cy="1926496"/>
          </a:xfrm>
          <a:prstGeom prst="rect">
            <a:avLst/>
          </a:prstGeom>
        </p:spPr>
      </p:pic>
      <p:pic>
        <p:nvPicPr>
          <p:cNvPr id="6" name="Picture 5" descr="A picture containing text, outdoor object, pinwheel&#10;&#10;Description automatically generated">
            <a:extLst>
              <a:ext uri="{FF2B5EF4-FFF2-40B4-BE49-F238E27FC236}">
                <a16:creationId xmlns:a16="http://schemas.microsoft.com/office/drawing/2014/main" id="{3E89D555-3233-D9C8-3954-A681C4F22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51" y="1171967"/>
            <a:ext cx="3806915" cy="3806915"/>
          </a:xfrm>
          <a:prstGeom prst="rect">
            <a:avLst/>
          </a:prstGeom>
        </p:spPr>
      </p:pic>
    </p:spTree>
    <p:extLst>
      <p:ext uri="{BB962C8B-B14F-4D97-AF65-F5344CB8AC3E}">
        <p14:creationId xmlns:p14="http://schemas.microsoft.com/office/powerpoint/2010/main" val="1751231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1524-307E-CEA6-464C-CFF835B8A4FF}"/>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224E86BA-B6C9-D736-8DD6-7D5657134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727" y="2430780"/>
            <a:ext cx="3806915" cy="3806915"/>
          </a:xfrm>
          <a:prstGeom prst="rect">
            <a:avLst/>
          </a:prstGeom>
        </p:spPr>
      </p:pic>
      <p:pic>
        <p:nvPicPr>
          <p:cNvPr id="10" name="Picture 9">
            <a:extLst>
              <a:ext uri="{FF2B5EF4-FFF2-40B4-BE49-F238E27FC236}">
                <a16:creationId xmlns:a16="http://schemas.microsoft.com/office/drawing/2014/main" id="{58B9F8D3-9B3E-A319-4483-A913A60B2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524" y="2133599"/>
            <a:ext cx="3806915" cy="3806915"/>
          </a:xfrm>
          <a:prstGeom prst="rect">
            <a:avLst/>
          </a:prstGeom>
        </p:spPr>
      </p:pic>
      <p:pic>
        <p:nvPicPr>
          <p:cNvPr id="11" name="Picture 10">
            <a:extLst>
              <a:ext uri="{FF2B5EF4-FFF2-40B4-BE49-F238E27FC236}">
                <a16:creationId xmlns:a16="http://schemas.microsoft.com/office/drawing/2014/main" id="{662D6055-349B-9F72-9B4D-CFE05E210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812" y="1811064"/>
            <a:ext cx="3806915" cy="3806915"/>
          </a:xfrm>
          <a:prstGeom prst="rect">
            <a:avLst/>
          </a:prstGeom>
        </p:spPr>
      </p:pic>
    </p:spTree>
    <p:extLst>
      <p:ext uri="{BB962C8B-B14F-4D97-AF65-F5344CB8AC3E}">
        <p14:creationId xmlns:p14="http://schemas.microsoft.com/office/powerpoint/2010/main" val="1290798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AE1AB-8D0A-2382-5923-3ACE99B07B06}"/>
              </a:ext>
            </a:extLst>
          </p:cNvPr>
          <p:cNvSpPr>
            <a:spLocks noGrp="1"/>
          </p:cNvSpPr>
          <p:nvPr>
            <p:ph type="title"/>
          </p:nvPr>
        </p:nvSpPr>
        <p:spPr/>
        <p:txBody>
          <a:bodyPr/>
          <a:lstStyle/>
          <a:p>
            <a:endParaRPr lang="en-US"/>
          </a:p>
        </p:txBody>
      </p:sp>
      <p:pic>
        <p:nvPicPr>
          <p:cNvPr id="3" name="Content Placeholder 4">
            <a:extLst>
              <a:ext uri="{FF2B5EF4-FFF2-40B4-BE49-F238E27FC236}">
                <a16:creationId xmlns:a16="http://schemas.microsoft.com/office/drawing/2014/main" id="{FAE6E0D1-904C-ACF7-78CE-C1B787006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8633" y="4031091"/>
            <a:ext cx="2602889" cy="2602889"/>
          </a:xfrm>
          <a:prstGeom prst="rect">
            <a:avLst/>
          </a:prstGeom>
        </p:spPr>
      </p:pic>
      <p:pic>
        <p:nvPicPr>
          <p:cNvPr id="4" name="Picture 3">
            <a:extLst>
              <a:ext uri="{FF2B5EF4-FFF2-40B4-BE49-F238E27FC236}">
                <a16:creationId xmlns:a16="http://schemas.microsoft.com/office/drawing/2014/main" id="{2BF76F22-1909-1B5A-6514-2CAADEEE5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872" y="-226844"/>
            <a:ext cx="3806915" cy="3806915"/>
          </a:xfrm>
          <a:prstGeom prst="rect">
            <a:avLst/>
          </a:prstGeom>
        </p:spPr>
      </p:pic>
      <p:pic>
        <p:nvPicPr>
          <p:cNvPr id="5" name="Picture 4">
            <a:extLst>
              <a:ext uri="{FF2B5EF4-FFF2-40B4-BE49-F238E27FC236}">
                <a16:creationId xmlns:a16="http://schemas.microsoft.com/office/drawing/2014/main" id="{1AC2833E-E82D-BD50-EFDF-93868A93D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430" y="-60961"/>
            <a:ext cx="3806915" cy="3806915"/>
          </a:xfrm>
          <a:prstGeom prst="rect">
            <a:avLst/>
          </a:prstGeom>
        </p:spPr>
      </p:pic>
      <p:pic>
        <p:nvPicPr>
          <p:cNvPr id="6" name="Picture 5">
            <a:extLst>
              <a:ext uri="{FF2B5EF4-FFF2-40B4-BE49-F238E27FC236}">
                <a16:creationId xmlns:a16="http://schemas.microsoft.com/office/drawing/2014/main" id="{2607693D-4515-F0C0-5328-E5DA3928B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330" y="3112202"/>
            <a:ext cx="2477154" cy="3806915"/>
          </a:xfrm>
          <a:prstGeom prst="rect">
            <a:avLst/>
          </a:prstGeom>
        </p:spPr>
      </p:pic>
      <p:pic>
        <p:nvPicPr>
          <p:cNvPr id="7" name="Picture 6">
            <a:extLst>
              <a:ext uri="{FF2B5EF4-FFF2-40B4-BE49-F238E27FC236}">
                <a16:creationId xmlns:a16="http://schemas.microsoft.com/office/drawing/2014/main" id="{E40A6501-885F-53A5-02A6-70ACB3D54F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0832" y="3680753"/>
            <a:ext cx="2249195" cy="2104821"/>
          </a:xfrm>
          <a:prstGeom prst="rect">
            <a:avLst/>
          </a:prstGeom>
        </p:spPr>
      </p:pic>
      <p:pic>
        <p:nvPicPr>
          <p:cNvPr id="8" name="Picture 7">
            <a:extLst>
              <a:ext uri="{FF2B5EF4-FFF2-40B4-BE49-F238E27FC236}">
                <a16:creationId xmlns:a16="http://schemas.microsoft.com/office/drawing/2014/main" id="{FC9424EC-22A4-4DB8-7CA0-78C6D90D03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213" y="2668536"/>
            <a:ext cx="3799316" cy="3472575"/>
          </a:xfrm>
          <a:prstGeom prst="rect">
            <a:avLst/>
          </a:prstGeom>
        </p:spPr>
      </p:pic>
    </p:spTree>
    <p:extLst>
      <p:ext uri="{BB962C8B-B14F-4D97-AF65-F5344CB8AC3E}">
        <p14:creationId xmlns:p14="http://schemas.microsoft.com/office/powerpoint/2010/main" val="3504858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C411E1-EA13-3264-F058-75E4992B477A}"/>
              </a:ext>
            </a:extLst>
          </p:cNvPr>
          <p:cNvSpPr txBox="1"/>
          <p:nvPr/>
        </p:nvSpPr>
        <p:spPr>
          <a:xfrm>
            <a:off x="6113051" y="1252503"/>
            <a:ext cx="85285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dirty="0">
                <a:solidFill>
                  <a:schemeClr val="accent6">
                    <a:lumMod val="75000"/>
                  </a:schemeClr>
                </a:solidFill>
                <a:latin typeface="Possum Saltare NF"/>
                <a:cs typeface="Calibri"/>
              </a:rPr>
              <a:t>SPEAKER’S PROFILE</a:t>
            </a:r>
            <a:r>
              <a:rPr lang="en-GB" sz="4000" b="1" dirty="0">
                <a:solidFill>
                  <a:schemeClr val="accent6">
                    <a:lumMod val="75000"/>
                  </a:schemeClr>
                </a:solidFill>
                <a:cs typeface="Calibri"/>
              </a:rPr>
              <a:t> </a:t>
            </a:r>
            <a:endParaRPr lang="en-GB" sz="4000" b="1" dirty="0">
              <a:solidFill>
                <a:schemeClr val="accent6">
                  <a:lumMod val="75000"/>
                </a:schemeClr>
              </a:solidFill>
            </a:endParaRPr>
          </a:p>
        </p:txBody>
      </p:sp>
      <p:sp>
        <p:nvSpPr>
          <p:cNvPr id="3" name="TextBox 2">
            <a:extLst>
              <a:ext uri="{FF2B5EF4-FFF2-40B4-BE49-F238E27FC236}">
                <a16:creationId xmlns:a16="http://schemas.microsoft.com/office/drawing/2014/main" id="{6363D3FA-120E-04FF-A005-D3DE24C665C4}"/>
              </a:ext>
            </a:extLst>
          </p:cNvPr>
          <p:cNvSpPr txBox="1"/>
          <p:nvPr/>
        </p:nvSpPr>
        <p:spPr>
          <a:xfrm>
            <a:off x="5496773" y="2611280"/>
            <a:ext cx="6384348"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solidFill>
                  <a:schemeClr val="bg1"/>
                </a:solidFill>
                <a:latin typeface="Helvetica"/>
                <a:cs typeface="Helvetica"/>
              </a:rPr>
              <a:t>Joylynn Kirui is an infosec evangelist who believes in empowering developers and users in general on security best practices. She has vast experience in web and mobile app security testing, </a:t>
            </a:r>
            <a:r>
              <a:rPr lang="en-GB" sz="2000" b="1" dirty="0" err="1">
                <a:solidFill>
                  <a:schemeClr val="bg1"/>
                </a:solidFill>
                <a:latin typeface="Helvetica"/>
                <a:cs typeface="Helvetica"/>
              </a:rPr>
              <a:t>DevSecOps</a:t>
            </a:r>
            <a:r>
              <a:rPr lang="en-GB" sz="2000" b="1" dirty="0">
                <a:solidFill>
                  <a:schemeClr val="bg1"/>
                </a:solidFill>
                <a:latin typeface="Helvetica"/>
                <a:cs typeface="Helvetica"/>
              </a:rPr>
              <a:t> and GSM security having previously worked in the telco industry for 6 years. She has a passion for mentorship and training students and empowering them</a:t>
            </a:r>
            <a:r>
              <a:rPr lang="en-GB" dirty="0">
                <a:solidFill>
                  <a:schemeClr val="bg1"/>
                </a:solidFill>
                <a:latin typeface="Helvetica"/>
                <a:cs typeface="Helvetica"/>
              </a:rPr>
              <a:t>. </a:t>
            </a:r>
            <a:r>
              <a:rPr lang="en-GB" b="1" dirty="0">
                <a:solidFill>
                  <a:schemeClr val="bg1"/>
                </a:solidFill>
                <a:latin typeface="Helvetica"/>
                <a:cs typeface="Helvetica"/>
              </a:rPr>
              <a:t>She is among the Top 50 Women in Cyber Security Africa 2020 finalists and Woman Hacker of the year Africa 2020. She is a Senior Cloud Security Advocate at Microsoft; Based in Nakuru, Kenya.</a:t>
            </a:r>
            <a:endParaRPr lang="en-US" b="1" dirty="0">
              <a:solidFill>
                <a:schemeClr val="bg1"/>
              </a:solidFill>
              <a:cs typeface="Calibri"/>
            </a:endParaRPr>
          </a:p>
        </p:txBody>
      </p:sp>
      <p:pic>
        <p:nvPicPr>
          <p:cNvPr id="5" name="Picture 4">
            <a:extLst>
              <a:ext uri="{FF2B5EF4-FFF2-40B4-BE49-F238E27FC236}">
                <a16:creationId xmlns:a16="http://schemas.microsoft.com/office/drawing/2014/main" id="{2259F6EF-F4C4-857C-726B-2FB6E2462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729" y="62988"/>
            <a:ext cx="1439575" cy="1309479"/>
          </a:xfrm>
          <a:prstGeom prst="rect">
            <a:avLst/>
          </a:prstGeom>
        </p:spPr>
      </p:pic>
      <p:pic>
        <p:nvPicPr>
          <p:cNvPr id="6" name="Picture 5" descr="A person standing next to an elephant&#10;&#10;Description automatically generated">
            <a:extLst>
              <a:ext uri="{FF2B5EF4-FFF2-40B4-BE49-F238E27FC236}">
                <a16:creationId xmlns:a16="http://schemas.microsoft.com/office/drawing/2014/main" id="{8454B252-A492-A559-E382-A4C8627D07BE}"/>
              </a:ext>
            </a:extLst>
          </p:cNvPr>
          <p:cNvPicPr>
            <a:picLocks noChangeAspect="1"/>
          </p:cNvPicPr>
          <p:nvPr/>
        </p:nvPicPr>
        <p:blipFill rotWithShape="1">
          <a:blip r:embed="rId3">
            <a:extLst>
              <a:ext uri="{28A0092B-C50C-407E-A947-70E740481C1C}">
                <a14:useLocalDpi xmlns:a14="http://schemas.microsoft.com/office/drawing/2010/main" val="0"/>
              </a:ext>
            </a:extLst>
          </a:blip>
          <a:srcRect b="25454"/>
          <a:stretch/>
        </p:blipFill>
        <p:spPr>
          <a:xfrm>
            <a:off x="292677" y="1278081"/>
            <a:ext cx="5143500" cy="5112327"/>
          </a:xfrm>
          <a:prstGeom prst="rect">
            <a:avLst/>
          </a:prstGeom>
        </p:spPr>
      </p:pic>
    </p:spTree>
    <p:extLst>
      <p:ext uri="{BB962C8B-B14F-4D97-AF65-F5344CB8AC3E}">
        <p14:creationId xmlns:p14="http://schemas.microsoft.com/office/powerpoint/2010/main" val="154730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3B5AC-5A3E-FD4F-E9C1-C19762FAD15E}"/>
              </a:ext>
            </a:extLst>
          </p:cNvPr>
          <p:cNvSpPr txBox="1"/>
          <p:nvPr/>
        </p:nvSpPr>
        <p:spPr>
          <a:xfrm>
            <a:off x="4662407" y="981559"/>
            <a:ext cx="7988084"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ea typeface="+mn-lt"/>
                <a:cs typeface="+mn-lt"/>
              </a:rPr>
              <a:t>With every commit, the threat landscape increases. One single vulnerability is all a hacker needs. Vulnerabilities have multiple sources, and you must have a plan for securing each potential risk vector and identify vulnerabilities early. The later they are identified, the more expensive and dangerous remediation is. Join me to discuss how you can practically deploy defensive coding techniques to identify vulnerabilities as early as possible.</a:t>
            </a:r>
            <a:endParaRPr lang="en-GB" sz="2800">
              <a:solidFill>
                <a:srgbClr val="FFFFFF"/>
              </a:solidFill>
              <a:ea typeface="+mn-lt"/>
              <a:cs typeface="+mn-lt"/>
            </a:endParaRPr>
          </a:p>
          <a:p>
            <a:pPr algn="l"/>
            <a:endParaRPr lang="en-GB">
              <a:cs typeface="Calibri"/>
            </a:endParaRPr>
          </a:p>
        </p:txBody>
      </p:sp>
      <p:pic>
        <p:nvPicPr>
          <p:cNvPr id="4" name="Picture 4" descr="A picture containing text, toy, doll&#10;&#10;Description automatically generated">
            <a:extLst>
              <a:ext uri="{FF2B5EF4-FFF2-40B4-BE49-F238E27FC236}">
                <a16:creationId xmlns:a16="http://schemas.microsoft.com/office/drawing/2014/main" id="{4577E2C9-B661-5D2F-23DE-DB1B2FE9AC51}"/>
              </a:ext>
            </a:extLst>
          </p:cNvPr>
          <p:cNvPicPr>
            <a:picLocks noChangeAspect="1"/>
          </p:cNvPicPr>
          <p:nvPr/>
        </p:nvPicPr>
        <p:blipFill>
          <a:blip r:embed="rId2"/>
          <a:stretch>
            <a:fillRect/>
          </a:stretch>
        </p:blipFill>
        <p:spPr>
          <a:xfrm>
            <a:off x="65509" y="1598563"/>
            <a:ext cx="4598022" cy="5232766"/>
          </a:xfrm>
          <a:prstGeom prst="rect">
            <a:avLst/>
          </a:prstGeom>
        </p:spPr>
      </p:pic>
      <p:sp>
        <p:nvSpPr>
          <p:cNvPr id="5" name="TextBox 4">
            <a:extLst>
              <a:ext uri="{FF2B5EF4-FFF2-40B4-BE49-F238E27FC236}">
                <a16:creationId xmlns:a16="http://schemas.microsoft.com/office/drawing/2014/main" id="{D0BCA914-0F40-08EB-D3C0-17EC66772686}"/>
              </a:ext>
            </a:extLst>
          </p:cNvPr>
          <p:cNvSpPr txBox="1"/>
          <p:nvPr/>
        </p:nvSpPr>
        <p:spPr>
          <a:xfrm>
            <a:off x="6457" y="794287"/>
            <a:ext cx="5469608"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chemeClr val="bg1"/>
                </a:solidFill>
                <a:ea typeface="+mn-lt"/>
                <a:cs typeface="+mn-lt"/>
              </a:rPr>
              <a:t>Spot the problem with the  code </a:t>
            </a:r>
            <a:endParaRPr lang="en-GB" sz="2800">
              <a:solidFill>
                <a:srgbClr val="FFFFFF"/>
              </a:solidFill>
              <a:ea typeface="+mn-lt"/>
              <a:cs typeface="+mn-lt"/>
            </a:endParaRPr>
          </a:p>
          <a:p>
            <a:pPr algn="l"/>
            <a:endParaRPr lang="en-GB">
              <a:cs typeface="Calibri"/>
            </a:endParaRPr>
          </a:p>
        </p:txBody>
      </p:sp>
      <p:pic>
        <p:nvPicPr>
          <p:cNvPr id="7" name="Picture 6" descr="Graphical user interface, application&#10;&#10;Description automatically generated">
            <a:extLst>
              <a:ext uri="{FF2B5EF4-FFF2-40B4-BE49-F238E27FC236}">
                <a16:creationId xmlns:a16="http://schemas.microsoft.com/office/drawing/2014/main" id="{7978F40A-1F27-969D-10C5-39795AB34F69}"/>
              </a:ext>
            </a:extLst>
          </p:cNvPr>
          <p:cNvPicPr>
            <a:picLocks noChangeAspect="1"/>
          </p:cNvPicPr>
          <p:nvPr/>
        </p:nvPicPr>
        <p:blipFill>
          <a:blip r:embed="rId3"/>
          <a:stretch>
            <a:fillRect/>
          </a:stretch>
        </p:blipFill>
        <p:spPr>
          <a:xfrm>
            <a:off x="4720428" y="1033290"/>
            <a:ext cx="7116053" cy="3973394"/>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4BAB59B-F079-001C-8C31-B91C7F5AC7C8}"/>
              </a:ext>
            </a:extLst>
          </p:cNvPr>
          <p:cNvPicPr>
            <a:picLocks noChangeAspect="1"/>
          </p:cNvPicPr>
          <p:nvPr/>
        </p:nvPicPr>
        <p:blipFill>
          <a:blip r:embed="rId4"/>
          <a:stretch>
            <a:fillRect/>
          </a:stretch>
        </p:blipFill>
        <p:spPr>
          <a:xfrm>
            <a:off x="4817875" y="1035517"/>
            <a:ext cx="7015962" cy="3977353"/>
          </a:xfrm>
          <a:prstGeom prst="rect">
            <a:avLst/>
          </a:prstGeom>
        </p:spPr>
      </p:pic>
      <p:sp>
        <p:nvSpPr>
          <p:cNvPr id="10" name="TextBox 9">
            <a:extLst>
              <a:ext uri="{FF2B5EF4-FFF2-40B4-BE49-F238E27FC236}">
                <a16:creationId xmlns:a16="http://schemas.microsoft.com/office/drawing/2014/main" id="{0E3F186A-9813-1C6D-E7AF-54E09A7C82CF}"/>
              </a:ext>
            </a:extLst>
          </p:cNvPr>
          <p:cNvSpPr txBox="1"/>
          <p:nvPr/>
        </p:nvSpPr>
        <p:spPr>
          <a:xfrm>
            <a:off x="852406" y="96863"/>
            <a:ext cx="104032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chemeClr val="accent6"/>
                </a:solidFill>
                <a:latin typeface="Possum Saltare NF"/>
                <a:ea typeface="+mn-lt"/>
                <a:cs typeface="+mn-lt"/>
              </a:rPr>
              <a:t>Bugs n Hacks  : A CODE STORY </a:t>
            </a:r>
            <a:endParaRPr lang="en-US" dirty="0">
              <a:solidFill>
                <a:schemeClr val="accent6"/>
              </a:solidFill>
              <a:latin typeface="Possum Saltare NF"/>
            </a:endParaRPr>
          </a:p>
        </p:txBody>
      </p:sp>
      <p:pic>
        <p:nvPicPr>
          <p:cNvPr id="3" name="Picture 5" descr="Icon&#10;&#10;Description automatically generated">
            <a:extLst>
              <a:ext uri="{FF2B5EF4-FFF2-40B4-BE49-F238E27FC236}">
                <a16:creationId xmlns:a16="http://schemas.microsoft.com/office/drawing/2014/main" id="{1B013F9E-A624-0B3C-7F3B-0B9FA3DF7AFA}"/>
              </a:ext>
            </a:extLst>
          </p:cNvPr>
          <p:cNvPicPr>
            <a:picLocks noChangeAspect="1"/>
          </p:cNvPicPr>
          <p:nvPr/>
        </p:nvPicPr>
        <p:blipFill>
          <a:blip r:embed="rId5"/>
          <a:stretch>
            <a:fillRect/>
          </a:stretch>
        </p:blipFill>
        <p:spPr>
          <a:xfrm>
            <a:off x="10172700" y="5389563"/>
            <a:ext cx="1600200" cy="13620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547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0B7A00-CE6A-EE5C-7EC3-D992C288EE7B}"/>
              </a:ext>
            </a:extLst>
          </p:cNvPr>
          <p:cNvSpPr>
            <a:spLocks noGrp="1"/>
          </p:cNvSpPr>
          <p:nvPr>
            <p:ph type="title"/>
          </p:nvPr>
        </p:nvSpPr>
        <p:spPr>
          <a:xfrm>
            <a:off x="287482" y="-237548"/>
            <a:ext cx="10515600" cy="1325563"/>
          </a:xfrm>
        </p:spPr>
        <p:txBody>
          <a:bodyPr>
            <a:normAutofit/>
          </a:bodyPr>
          <a:lstStyle/>
          <a:p>
            <a:r>
              <a:rPr lang="en-US" sz="3200" dirty="0"/>
              <a:t>Can you spot the vulnerability?</a:t>
            </a:r>
          </a:p>
        </p:txBody>
      </p:sp>
      <p:pic>
        <p:nvPicPr>
          <p:cNvPr id="3" name="Picture 2">
            <a:extLst>
              <a:ext uri="{FF2B5EF4-FFF2-40B4-BE49-F238E27FC236}">
                <a16:creationId xmlns:a16="http://schemas.microsoft.com/office/drawing/2014/main" id="{F179E017-DDB8-0C79-3C93-00213A7598D3}"/>
              </a:ext>
            </a:extLst>
          </p:cNvPr>
          <p:cNvPicPr>
            <a:picLocks noChangeAspect="1"/>
          </p:cNvPicPr>
          <p:nvPr/>
        </p:nvPicPr>
        <p:blipFill>
          <a:blip r:embed="rId3"/>
          <a:stretch>
            <a:fillRect/>
          </a:stretch>
        </p:blipFill>
        <p:spPr>
          <a:xfrm>
            <a:off x="428834" y="800101"/>
            <a:ext cx="9686868" cy="5933208"/>
          </a:xfrm>
          <a:prstGeom prst="rect">
            <a:avLst/>
          </a:prstGeom>
          <a:noFill/>
        </p:spPr>
      </p:pic>
      <p:sp>
        <p:nvSpPr>
          <p:cNvPr id="4" name="TextBox 3">
            <a:extLst>
              <a:ext uri="{FF2B5EF4-FFF2-40B4-BE49-F238E27FC236}">
                <a16:creationId xmlns:a16="http://schemas.microsoft.com/office/drawing/2014/main" id="{9A0A2576-D345-47F4-F2AD-D27AA403C99E}"/>
              </a:ext>
            </a:extLst>
          </p:cNvPr>
          <p:cNvSpPr txBox="1"/>
          <p:nvPr/>
        </p:nvSpPr>
        <p:spPr>
          <a:xfrm>
            <a:off x="10588336" y="6380018"/>
            <a:ext cx="1818409" cy="369332"/>
          </a:xfrm>
          <a:prstGeom prst="rect">
            <a:avLst/>
          </a:prstGeom>
          <a:noFill/>
        </p:spPr>
        <p:txBody>
          <a:bodyPr wrap="square" rtlCol="0">
            <a:spAutoFit/>
          </a:bodyPr>
          <a:lstStyle/>
          <a:p>
            <a:r>
              <a:rPr lang="en-US" dirty="0">
                <a:solidFill>
                  <a:schemeClr val="bg1"/>
                </a:solidFill>
              </a:rPr>
              <a:t>Source: Sonar</a:t>
            </a:r>
          </a:p>
        </p:txBody>
      </p:sp>
    </p:spTree>
    <p:extLst>
      <p:ext uri="{BB962C8B-B14F-4D97-AF65-F5344CB8AC3E}">
        <p14:creationId xmlns:p14="http://schemas.microsoft.com/office/powerpoint/2010/main" val="353703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8002659-B576-9AED-116F-A3604B7540AC}"/>
              </a:ext>
            </a:extLst>
          </p:cNvPr>
          <p:cNvSpPr>
            <a:spLocks noGrp="1"/>
          </p:cNvSpPr>
          <p:nvPr>
            <p:ph type="title"/>
          </p:nvPr>
        </p:nvSpPr>
        <p:spPr>
          <a:xfrm>
            <a:off x="0" y="365125"/>
            <a:ext cx="11353800" cy="1325563"/>
          </a:xfrm>
        </p:spPr>
        <p:txBody>
          <a:bodyPr/>
          <a:lstStyle/>
          <a:p>
            <a:r>
              <a:rPr lang="en-US" b="1" i="0" dirty="0">
                <a:effectLst/>
                <a:latin typeface="+mn-lt"/>
              </a:rPr>
              <a:t>Top 10 Web Application Security Risks</a:t>
            </a:r>
            <a:br>
              <a:rPr lang="en-US" b="1" i="0" dirty="0">
                <a:effectLst/>
                <a:latin typeface="+mn-lt"/>
              </a:rPr>
            </a:br>
            <a:endParaRPr lang="en-US" dirty="0">
              <a:latin typeface="+mn-lt"/>
            </a:endParaRPr>
          </a:p>
        </p:txBody>
      </p:sp>
      <p:pic>
        <p:nvPicPr>
          <p:cNvPr id="5" name="Content Placeholder 4" descr="A picture containing text, screenshot, font, line&#10;&#10;Description automatically generated">
            <a:extLst>
              <a:ext uri="{FF2B5EF4-FFF2-40B4-BE49-F238E27FC236}">
                <a16:creationId xmlns:a16="http://schemas.microsoft.com/office/drawing/2014/main" id="{035601EB-6E7E-83BD-D3A9-FF71DB12FF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34" y="1474744"/>
            <a:ext cx="11942884" cy="3284292"/>
          </a:xfrm>
          <a:noFill/>
        </p:spPr>
      </p:pic>
      <p:sp>
        <p:nvSpPr>
          <p:cNvPr id="6" name="TextBox 5">
            <a:extLst>
              <a:ext uri="{FF2B5EF4-FFF2-40B4-BE49-F238E27FC236}">
                <a16:creationId xmlns:a16="http://schemas.microsoft.com/office/drawing/2014/main" id="{14606C6F-83AE-D4D1-55A7-7056846667C3}"/>
              </a:ext>
            </a:extLst>
          </p:cNvPr>
          <p:cNvSpPr txBox="1"/>
          <p:nvPr/>
        </p:nvSpPr>
        <p:spPr>
          <a:xfrm>
            <a:off x="10222804" y="6488668"/>
            <a:ext cx="2909455" cy="369332"/>
          </a:xfrm>
          <a:prstGeom prst="rect">
            <a:avLst/>
          </a:prstGeom>
          <a:noFill/>
        </p:spPr>
        <p:txBody>
          <a:bodyPr wrap="square" rtlCol="0">
            <a:spAutoFit/>
          </a:bodyPr>
          <a:lstStyle/>
          <a:p>
            <a:r>
              <a:rPr lang="en-US" dirty="0">
                <a:solidFill>
                  <a:schemeClr val="bg1"/>
                </a:solidFill>
              </a:rPr>
              <a:t>Source: owasp.org</a:t>
            </a:r>
          </a:p>
        </p:txBody>
      </p:sp>
      <p:sp>
        <p:nvSpPr>
          <p:cNvPr id="7" name="TextBox 6">
            <a:extLst>
              <a:ext uri="{FF2B5EF4-FFF2-40B4-BE49-F238E27FC236}">
                <a16:creationId xmlns:a16="http://schemas.microsoft.com/office/drawing/2014/main" id="{27820E43-93EA-5AFE-BE7F-94A3459C1154}"/>
              </a:ext>
            </a:extLst>
          </p:cNvPr>
          <p:cNvSpPr txBox="1"/>
          <p:nvPr/>
        </p:nvSpPr>
        <p:spPr>
          <a:xfrm>
            <a:off x="100208" y="5185775"/>
            <a:ext cx="8004132" cy="1200329"/>
          </a:xfrm>
          <a:prstGeom prst="rect">
            <a:avLst/>
          </a:prstGeom>
          <a:noFill/>
        </p:spPr>
        <p:txBody>
          <a:bodyPr wrap="square" rtlCol="0">
            <a:spAutoFit/>
          </a:bodyPr>
          <a:lstStyle/>
          <a:p>
            <a:r>
              <a:rPr lang="en-US" b="0" i="0" dirty="0">
                <a:solidFill>
                  <a:schemeClr val="bg1"/>
                </a:solidFill>
                <a:effectLst/>
                <a:latin typeface="Roboto Mono" panose="00000009000000000000" pitchFamily="49" charset="0"/>
              </a:rPr>
              <a:t>Example of Broken Access Control:</a:t>
            </a:r>
          </a:p>
          <a:p>
            <a:endParaRPr lang="en-US" b="0" i="0" dirty="0">
              <a:solidFill>
                <a:schemeClr val="bg1"/>
              </a:solidFill>
              <a:effectLst/>
              <a:latin typeface="Roboto Mono" panose="00000009000000000000" pitchFamily="49" charset="0"/>
            </a:endParaRPr>
          </a:p>
          <a:p>
            <a:r>
              <a:rPr lang="en-US" b="0" i="0" dirty="0">
                <a:solidFill>
                  <a:schemeClr val="bg1"/>
                </a:solidFill>
                <a:effectLst/>
                <a:latin typeface="Roboto Mono" panose="00000009000000000000" pitchFamily="49" charset="0"/>
                <a:hlinkClick r:id="rId4"/>
              </a:rPr>
              <a:t>https://example.com/app/getappInfo</a:t>
            </a:r>
            <a:r>
              <a:rPr lang="en-US" b="0" i="0" dirty="0">
                <a:solidFill>
                  <a:schemeClr val="bg1"/>
                </a:solidFill>
                <a:effectLst/>
                <a:latin typeface="Roboto Mono" panose="00000009000000000000" pitchFamily="49" charset="0"/>
              </a:rPr>
              <a:t>  </a:t>
            </a:r>
            <a:r>
              <a:rPr lang="en-US" b="0" i="0" dirty="0">
                <a:solidFill>
                  <a:schemeClr val="bg1"/>
                </a:solidFill>
                <a:effectLst/>
                <a:latin typeface="Roboto Mono" panose="00000009000000000000" pitchFamily="49" charset="0"/>
                <a:hlinkClick r:id="rId5"/>
              </a:rPr>
              <a:t>https://example.com/app/admin_getappInfo</a:t>
            </a:r>
            <a:r>
              <a:rPr lang="en-US" b="0" i="0" dirty="0">
                <a:solidFill>
                  <a:schemeClr val="bg1"/>
                </a:solidFill>
                <a:effectLst/>
                <a:latin typeface="Roboto Mono" panose="00000009000000000000" pitchFamily="49" charset="0"/>
              </a:rPr>
              <a:t> </a:t>
            </a:r>
            <a:endParaRPr lang="en-US" dirty="0">
              <a:solidFill>
                <a:schemeClr val="bg1"/>
              </a:solidFill>
            </a:endParaRPr>
          </a:p>
        </p:txBody>
      </p:sp>
    </p:spTree>
    <p:extLst>
      <p:ext uri="{BB962C8B-B14F-4D97-AF65-F5344CB8AC3E}">
        <p14:creationId xmlns:p14="http://schemas.microsoft.com/office/powerpoint/2010/main" val="2181375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6F9A-CE95-D4E9-75F5-A4767DFEE94A}"/>
              </a:ext>
            </a:extLst>
          </p:cNvPr>
          <p:cNvSpPr>
            <a:spLocks noGrp="1"/>
          </p:cNvSpPr>
          <p:nvPr>
            <p:ph type="title"/>
          </p:nvPr>
        </p:nvSpPr>
        <p:spPr>
          <a:xfrm>
            <a:off x="299581" y="365125"/>
            <a:ext cx="10515600" cy="1325563"/>
          </a:xfrm>
        </p:spPr>
        <p:txBody>
          <a:bodyPr/>
          <a:lstStyle/>
          <a:p>
            <a:r>
              <a:rPr lang="en-US" b="1" i="0" dirty="0">
                <a:effectLst/>
                <a:latin typeface="Segoe UI" panose="020B0502040204020203" pitchFamily="34" charset="0"/>
              </a:rPr>
              <a:t>STRIDE model</a:t>
            </a:r>
            <a:br>
              <a:rPr lang="en-US" b="1" i="0" dirty="0">
                <a:effectLst/>
                <a:latin typeface="Segoe UI" panose="020B0502040204020203" pitchFamily="34" charset="0"/>
              </a:rPr>
            </a:br>
            <a:endParaRPr lang="en-US" dirty="0"/>
          </a:p>
        </p:txBody>
      </p:sp>
      <p:graphicFrame>
        <p:nvGraphicFramePr>
          <p:cNvPr id="6" name="Table 6">
            <a:extLst>
              <a:ext uri="{FF2B5EF4-FFF2-40B4-BE49-F238E27FC236}">
                <a16:creationId xmlns:a16="http://schemas.microsoft.com/office/drawing/2014/main" id="{A62A136A-0FF9-5B91-B0B9-71EB677EA589}"/>
              </a:ext>
            </a:extLst>
          </p:cNvPr>
          <p:cNvGraphicFramePr>
            <a:graphicFrameLocks noGrp="1"/>
          </p:cNvGraphicFramePr>
          <p:nvPr>
            <p:ph idx="1"/>
            <p:extLst>
              <p:ext uri="{D42A27DB-BD31-4B8C-83A1-F6EECF244321}">
                <p14:modId xmlns:p14="http://schemas.microsoft.com/office/powerpoint/2010/main" val="2719856071"/>
              </p:ext>
            </p:extLst>
          </p:nvPr>
        </p:nvGraphicFramePr>
        <p:xfrm>
          <a:off x="337158" y="1236902"/>
          <a:ext cx="11499937" cy="5034280"/>
        </p:xfrm>
        <a:graphic>
          <a:graphicData uri="http://schemas.openxmlformats.org/drawingml/2006/table">
            <a:tbl>
              <a:tblPr firstRow="1" bandRow="1">
                <a:tableStyleId>{073A0DAA-6AF3-43AB-8588-CEC1D06C72B9}</a:tableStyleId>
              </a:tblPr>
              <a:tblGrid>
                <a:gridCol w="1686064">
                  <a:extLst>
                    <a:ext uri="{9D8B030D-6E8A-4147-A177-3AD203B41FA5}">
                      <a16:colId xmlns:a16="http://schemas.microsoft.com/office/drawing/2014/main" val="1365135450"/>
                    </a:ext>
                  </a:extLst>
                </a:gridCol>
                <a:gridCol w="9813873">
                  <a:extLst>
                    <a:ext uri="{9D8B030D-6E8A-4147-A177-3AD203B41FA5}">
                      <a16:colId xmlns:a16="http://schemas.microsoft.com/office/drawing/2014/main" val="466936837"/>
                    </a:ext>
                  </a:extLst>
                </a:gridCol>
              </a:tblGrid>
              <a:tr h="370840">
                <a:tc>
                  <a:txBody>
                    <a:bodyPr/>
                    <a:lstStyle/>
                    <a:p>
                      <a:r>
                        <a:rPr lang="en-US" dirty="0"/>
                        <a:t>Category</a:t>
                      </a:r>
                    </a:p>
                  </a:txBody>
                  <a:tcPr/>
                </a:tc>
                <a:tc>
                  <a:txBody>
                    <a:bodyPr/>
                    <a:lstStyle/>
                    <a:p>
                      <a:r>
                        <a:rPr lang="en-US" dirty="0"/>
                        <a:t>Description</a:t>
                      </a:r>
                    </a:p>
                  </a:txBody>
                  <a:tcPr/>
                </a:tc>
                <a:extLst>
                  <a:ext uri="{0D108BD9-81ED-4DB2-BD59-A6C34878D82A}">
                    <a16:rowId xmlns:a16="http://schemas.microsoft.com/office/drawing/2014/main" val="1633616924"/>
                  </a:ext>
                </a:extLst>
              </a:tr>
              <a:tr h="370840">
                <a:tc>
                  <a:txBody>
                    <a:bodyPr/>
                    <a:lstStyle/>
                    <a:p>
                      <a:r>
                        <a:rPr lang="en-US" sz="1800" b="1" i="0" kern="1200" dirty="0">
                          <a:solidFill>
                            <a:schemeClr val="dk1"/>
                          </a:solidFill>
                          <a:effectLst/>
                          <a:latin typeface="+mn-lt"/>
                          <a:ea typeface="+mn-ea"/>
                          <a:cs typeface="+mn-cs"/>
                        </a:rPr>
                        <a:t>Spoofing</a:t>
                      </a:r>
                      <a:endParaRPr lang="en-US" dirty="0"/>
                    </a:p>
                  </a:txBody>
                  <a:tcPr/>
                </a:tc>
                <a:tc>
                  <a:txBody>
                    <a:bodyPr/>
                    <a:lstStyle/>
                    <a:p>
                      <a:r>
                        <a:rPr lang="en-US" sz="1800" b="0" i="0" kern="1200" dirty="0">
                          <a:solidFill>
                            <a:schemeClr val="dk1"/>
                          </a:solidFill>
                          <a:effectLst/>
                          <a:latin typeface="+mn-lt"/>
                          <a:ea typeface="+mn-ea"/>
                          <a:cs typeface="+mn-cs"/>
                        </a:rPr>
                        <a:t>Involves illegally accessing and then using another user's authentication information, such as username and password</a:t>
                      </a:r>
                      <a:endParaRPr lang="en-US" dirty="0"/>
                    </a:p>
                  </a:txBody>
                  <a:tcPr/>
                </a:tc>
                <a:extLst>
                  <a:ext uri="{0D108BD9-81ED-4DB2-BD59-A6C34878D82A}">
                    <a16:rowId xmlns:a16="http://schemas.microsoft.com/office/drawing/2014/main" val="4280835948"/>
                  </a:ext>
                </a:extLst>
              </a:tr>
              <a:tr h="370840">
                <a:tc>
                  <a:txBody>
                    <a:bodyPr/>
                    <a:lstStyle/>
                    <a:p>
                      <a:r>
                        <a:rPr lang="en-US" sz="1800" b="1" i="0" kern="1200" dirty="0">
                          <a:solidFill>
                            <a:schemeClr val="dk1"/>
                          </a:solidFill>
                          <a:effectLst/>
                          <a:latin typeface="+mn-lt"/>
                          <a:ea typeface="+mn-ea"/>
                          <a:cs typeface="+mn-cs"/>
                        </a:rPr>
                        <a:t>Tampering</a:t>
                      </a:r>
                    </a:p>
                  </a:txBody>
                  <a:tcPr/>
                </a:tc>
                <a:tc>
                  <a:txBody>
                    <a:bodyPr/>
                    <a:lstStyle/>
                    <a:p>
                      <a:r>
                        <a:rPr lang="en-US" sz="1800" b="0" i="0" kern="1200" dirty="0">
                          <a:solidFill>
                            <a:schemeClr val="dk1"/>
                          </a:solidFill>
                          <a:effectLst/>
                          <a:latin typeface="+mn-lt"/>
                          <a:ea typeface="+mn-ea"/>
                          <a:cs typeface="+mn-cs"/>
                        </a:rPr>
                        <a:t>Involves the malicious modification of data. Examples include unauthorized changes made to persistent data, such as that held in a database, and the alteration of data as it flows between two computers over an open network, such as the Internet</a:t>
                      </a:r>
                      <a:endParaRPr lang="en-US" dirty="0"/>
                    </a:p>
                  </a:txBody>
                  <a:tcPr/>
                </a:tc>
                <a:extLst>
                  <a:ext uri="{0D108BD9-81ED-4DB2-BD59-A6C34878D82A}">
                    <a16:rowId xmlns:a16="http://schemas.microsoft.com/office/drawing/2014/main" val="3521818111"/>
                  </a:ext>
                </a:extLst>
              </a:tr>
              <a:tr h="370840">
                <a:tc>
                  <a:txBody>
                    <a:bodyPr/>
                    <a:lstStyle/>
                    <a:p>
                      <a:r>
                        <a:rPr lang="en-US" sz="1800" b="1" i="0" kern="1200" dirty="0">
                          <a:solidFill>
                            <a:schemeClr val="dk1"/>
                          </a:solidFill>
                          <a:effectLst/>
                          <a:latin typeface="+mn-lt"/>
                          <a:ea typeface="+mn-ea"/>
                          <a:cs typeface="+mn-cs"/>
                        </a:rPr>
                        <a:t>Repudiation</a:t>
                      </a:r>
                    </a:p>
                  </a:txBody>
                  <a:tcPr/>
                </a:tc>
                <a:tc>
                  <a:txBody>
                    <a:bodyPr/>
                    <a:lstStyle/>
                    <a:p>
                      <a:r>
                        <a:rPr lang="en-US" sz="1800" b="0" i="0" kern="1200" dirty="0">
                          <a:solidFill>
                            <a:schemeClr val="dk1"/>
                          </a:solidFill>
                          <a:effectLst/>
                          <a:latin typeface="+mn-lt"/>
                          <a:ea typeface="+mn-ea"/>
                          <a:cs typeface="+mn-cs"/>
                        </a:rPr>
                        <a:t>Associated with users who deny performing an action without other parties having any way to prove otherwise</a:t>
                      </a:r>
                      <a:endParaRPr lang="en-US" dirty="0"/>
                    </a:p>
                  </a:txBody>
                  <a:tcPr/>
                </a:tc>
                <a:extLst>
                  <a:ext uri="{0D108BD9-81ED-4DB2-BD59-A6C34878D82A}">
                    <a16:rowId xmlns:a16="http://schemas.microsoft.com/office/drawing/2014/main" val="4105930703"/>
                  </a:ext>
                </a:extLst>
              </a:tr>
              <a:tr h="370840">
                <a:tc>
                  <a:txBody>
                    <a:bodyPr/>
                    <a:lstStyle/>
                    <a:p>
                      <a:pPr marL="0" algn="l" defTabSz="914400" rtl="0" eaLnBrk="1" latinLnBrk="0" hangingPunct="1"/>
                      <a:r>
                        <a:rPr lang="en-US" sz="1800" b="1" i="0" kern="1200" dirty="0">
                          <a:solidFill>
                            <a:schemeClr val="dk1"/>
                          </a:solidFill>
                          <a:effectLst/>
                          <a:latin typeface="+mn-lt"/>
                          <a:ea typeface="+mn-ea"/>
                          <a:cs typeface="+mn-cs"/>
                        </a:rPr>
                        <a:t>Information Disclosure </a:t>
                      </a:r>
                    </a:p>
                  </a:txBody>
                  <a:tcPr/>
                </a:tc>
                <a:tc>
                  <a:txBody>
                    <a:bodyPr/>
                    <a:lstStyle/>
                    <a:p>
                      <a:r>
                        <a:rPr lang="en-US" sz="1800" b="0" i="0" kern="1200" dirty="0">
                          <a:solidFill>
                            <a:schemeClr val="dk1"/>
                          </a:solidFill>
                          <a:effectLst/>
                          <a:latin typeface="+mn-lt"/>
                          <a:ea typeface="+mn-ea"/>
                          <a:cs typeface="+mn-cs"/>
                        </a:rPr>
                        <a:t>Involves the exposure of information to individuals who are not supposed to have access to it</a:t>
                      </a:r>
                      <a:endParaRPr lang="en-US" dirty="0"/>
                    </a:p>
                  </a:txBody>
                  <a:tcPr/>
                </a:tc>
                <a:extLst>
                  <a:ext uri="{0D108BD9-81ED-4DB2-BD59-A6C34878D82A}">
                    <a16:rowId xmlns:a16="http://schemas.microsoft.com/office/drawing/2014/main" val="3353654350"/>
                  </a:ext>
                </a:extLst>
              </a:tr>
              <a:tr h="370840">
                <a:tc>
                  <a:txBody>
                    <a:bodyPr/>
                    <a:lstStyle/>
                    <a:p>
                      <a:pPr marL="0" algn="l" defTabSz="914400" rtl="0" eaLnBrk="1" latinLnBrk="0" hangingPunct="1"/>
                      <a:r>
                        <a:rPr lang="en-US" sz="1800" b="1" i="0" kern="1200" dirty="0">
                          <a:solidFill>
                            <a:schemeClr val="dk1"/>
                          </a:solidFill>
                          <a:effectLst/>
                          <a:latin typeface="+mn-lt"/>
                          <a:ea typeface="+mn-ea"/>
                          <a:cs typeface="+mn-cs"/>
                        </a:rPr>
                        <a:t>Denial of Service</a:t>
                      </a:r>
                    </a:p>
                  </a:txBody>
                  <a:tcPr/>
                </a:tc>
                <a:tc>
                  <a:txBody>
                    <a:bodyPr/>
                    <a:lstStyle/>
                    <a:p>
                      <a:r>
                        <a:rPr lang="en-US" sz="1800" b="0" i="0" kern="1200" dirty="0">
                          <a:solidFill>
                            <a:schemeClr val="dk1"/>
                          </a:solidFill>
                          <a:effectLst/>
                          <a:latin typeface="+mn-lt"/>
                          <a:ea typeface="+mn-ea"/>
                          <a:cs typeface="+mn-cs"/>
                        </a:rPr>
                        <a:t>Denial of service (DoS) attacks deny service to valid users</a:t>
                      </a:r>
                      <a:endParaRPr lang="en-US" dirty="0"/>
                    </a:p>
                  </a:txBody>
                  <a:tcPr/>
                </a:tc>
                <a:extLst>
                  <a:ext uri="{0D108BD9-81ED-4DB2-BD59-A6C34878D82A}">
                    <a16:rowId xmlns:a16="http://schemas.microsoft.com/office/drawing/2014/main" val="1294398456"/>
                  </a:ext>
                </a:extLst>
              </a:tr>
              <a:tr h="370840">
                <a:tc>
                  <a:txBody>
                    <a:bodyPr/>
                    <a:lstStyle/>
                    <a:p>
                      <a:pPr marL="0" algn="l" defTabSz="914400" rtl="0" eaLnBrk="1" latinLnBrk="0" hangingPunct="1"/>
                      <a:r>
                        <a:rPr lang="en-US" sz="1800" b="1" i="0" kern="1200" dirty="0">
                          <a:solidFill>
                            <a:schemeClr val="dk1"/>
                          </a:solidFill>
                          <a:effectLst/>
                          <a:latin typeface="+mn-lt"/>
                          <a:ea typeface="+mn-ea"/>
                          <a:cs typeface="+mn-cs"/>
                        </a:rPr>
                        <a:t>Elevation of Privilege</a:t>
                      </a:r>
                    </a:p>
                  </a:txBody>
                  <a:tcPr/>
                </a:tc>
                <a:tc>
                  <a:txBody>
                    <a:bodyPr/>
                    <a:lstStyle/>
                    <a:p>
                      <a:r>
                        <a:rPr lang="en-US" sz="1800" b="0" i="0" kern="1200" dirty="0">
                          <a:solidFill>
                            <a:schemeClr val="dk1"/>
                          </a:solidFill>
                          <a:effectLst/>
                          <a:latin typeface="+mn-lt"/>
                          <a:ea typeface="+mn-ea"/>
                          <a:cs typeface="+mn-cs"/>
                        </a:rPr>
                        <a:t>An unprivileged user gains privileged access and thereby has sufficient access to compromise or destroy the entire system. Elevation of privilege threats include those situations in which an attacker has effectively penetrated all system defenses and become part of the trusted system itself, a dangerous situation indeed</a:t>
                      </a:r>
                      <a:endParaRPr lang="en-US" dirty="0"/>
                    </a:p>
                  </a:txBody>
                  <a:tcPr/>
                </a:tc>
                <a:extLst>
                  <a:ext uri="{0D108BD9-81ED-4DB2-BD59-A6C34878D82A}">
                    <a16:rowId xmlns:a16="http://schemas.microsoft.com/office/drawing/2014/main" val="612902109"/>
                  </a:ext>
                </a:extLst>
              </a:tr>
            </a:tbl>
          </a:graphicData>
        </a:graphic>
      </p:graphicFrame>
    </p:spTree>
    <p:extLst>
      <p:ext uri="{BB962C8B-B14F-4D97-AF65-F5344CB8AC3E}">
        <p14:creationId xmlns:p14="http://schemas.microsoft.com/office/powerpoint/2010/main" val="3881550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2755-156B-1DC9-9C96-C7DE4A5C2B82}"/>
              </a:ext>
            </a:extLst>
          </p:cNvPr>
          <p:cNvSpPr>
            <a:spLocks noGrp="1"/>
          </p:cNvSpPr>
          <p:nvPr>
            <p:ph type="title"/>
          </p:nvPr>
        </p:nvSpPr>
        <p:spPr/>
        <p:txBody>
          <a:bodyPr/>
          <a:lstStyle/>
          <a:p>
            <a:r>
              <a:rPr lang="en-GB" b="1">
                <a:solidFill>
                  <a:schemeClr val="accent6"/>
                </a:solidFill>
                <a:latin typeface="Possum Saltare NF"/>
                <a:cs typeface="Calibri Light"/>
              </a:rPr>
              <a:t>DEFENSIVE PROGRAMMING EXPLAINED </a:t>
            </a:r>
            <a:br>
              <a:rPr lang="en-GB" b="1">
                <a:latin typeface="Possum Saltare NF"/>
                <a:cs typeface="Calibri Light"/>
              </a:rPr>
            </a:br>
            <a:endParaRPr lang="en-GB" b="1">
              <a:solidFill>
                <a:schemeClr val="accent6"/>
              </a:solidFill>
              <a:latin typeface="Possum Saltare NF"/>
              <a:cs typeface="Calibri Light"/>
            </a:endParaRPr>
          </a:p>
        </p:txBody>
      </p:sp>
      <p:sp>
        <p:nvSpPr>
          <p:cNvPr id="3" name="Content Placeholder 2">
            <a:extLst>
              <a:ext uri="{FF2B5EF4-FFF2-40B4-BE49-F238E27FC236}">
                <a16:creationId xmlns:a16="http://schemas.microsoft.com/office/drawing/2014/main" id="{9CAE73BB-74E4-7F74-479B-737468FD634B}"/>
              </a:ext>
            </a:extLst>
          </p:cNvPr>
          <p:cNvSpPr>
            <a:spLocks noGrp="1"/>
          </p:cNvSpPr>
          <p:nvPr>
            <p:ph idx="1"/>
          </p:nvPr>
        </p:nvSpPr>
        <p:spPr>
          <a:xfrm>
            <a:off x="87925" y="1860795"/>
            <a:ext cx="11605846" cy="3788630"/>
          </a:xfrm>
        </p:spPr>
        <p:txBody>
          <a:bodyPr vert="horz" lIns="91440" tIns="45720" rIns="91440" bIns="45720" rtlCol="0" anchor="t">
            <a:normAutofit/>
          </a:bodyPr>
          <a:lstStyle/>
          <a:p>
            <a:pPr marL="0" indent="0">
              <a:buNone/>
            </a:pPr>
            <a:endParaRPr lang="en-GB" sz="2000" dirty="0">
              <a:ea typeface="+mn-lt"/>
              <a:cs typeface="+mn-lt"/>
            </a:endParaRPr>
          </a:p>
          <a:p>
            <a:r>
              <a:rPr lang="en-GB" b="1" dirty="0">
                <a:ea typeface="+mn-lt"/>
                <a:cs typeface="+mn-lt"/>
              </a:rPr>
              <a:t>Defensive programming is a form of </a:t>
            </a:r>
            <a:r>
              <a:rPr lang="en-GB" b="1" dirty="0">
                <a:ea typeface="+mn-lt"/>
                <a:cs typeface="+mn-lt"/>
                <a:hlinkClick r:id="rId3">
                  <a:extLst>
                    <a:ext uri="{A12FA001-AC4F-418D-AE19-62706E023703}">
                      <ahyp:hlinkClr xmlns:ahyp="http://schemas.microsoft.com/office/drawing/2018/hyperlinkcolor" val="tx"/>
                    </a:ext>
                  </a:extLst>
                </a:hlinkClick>
              </a:rPr>
              <a:t>defensive-design</a:t>
            </a:r>
            <a:r>
              <a:rPr lang="en-GB" b="1" dirty="0">
                <a:ea typeface="+mn-lt"/>
                <a:cs typeface="+mn-lt"/>
              </a:rPr>
              <a:t> intended to develop programs that are capable of detecting potential security abnormalities and make predetermined responses. It ensures the continuing function of a piece of </a:t>
            </a:r>
            <a:r>
              <a:rPr lang="en-GB" b="1" dirty="0">
                <a:ea typeface="+mn-lt"/>
                <a:cs typeface="+mn-lt"/>
                <a:hlinkClick r:id="rId4">
                  <a:extLst>
                    <a:ext uri="{A12FA001-AC4F-418D-AE19-62706E023703}">
                      <ahyp:hlinkClr xmlns:ahyp="http://schemas.microsoft.com/office/drawing/2018/hyperlinkcolor" val="tx"/>
                    </a:ext>
                  </a:extLst>
                </a:hlinkClick>
              </a:rPr>
              <a:t>software</a:t>
            </a:r>
            <a:r>
              <a:rPr lang="en-GB" b="1" dirty="0">
                <a:ea typeface="+mn-lt"/>
                <a:cs typeface="+mn-lt"/>
              </a:rPr>
              <a:t> under unforeseen circumstances  - WIKIPEDIA</a:t>
            </a:r>
          </a:p>
          <a:p>
            <a:pPr marL="0" indent="0">
              <a:buNone/>
            </a:pPr>
            <a:endParaRPr lang="en-GB" b="1" dirty="0">
              <a:cs typeface="Calibri"/>
            </a:endParaRPr>
          </a:p>
          <a:p>
            <a:pPr marL="0" indent="0">
              <a:buNone/>
            </a:pPr>
            <a:r>
              <a:rPr lang="en-GB" b="1" dirty="0">
                <a:ea typeface="+mn-lt"/>
                <a:cs typeface="+mn-lt"/>
              </a:rPr>
              <a:t>"Anything that can go wrong will go wrong, and at the worst possible time."</a:t>
            </a:r>
          </a:p>
          <a:p>
            <a:pPr marL="0" indent="0">
              <a:buNone/>
            </a:pPr>
            <a:r>
              <a:rPr lang="en-GB" b="1" dirty="0">
                <a:ea typeface="Calibri"/>
                <a:cs typeface="Calibri"/>
              </a:rPr>
              <a:t>                                ~ Murphy's'  Law</a:t>
            </a:r>
          </a:p>
          <a:p>
            <a:endParaRPr lang="en-GB" b="1" dirty="0">
              <a:cs typeface="Calibri"/>
            </a:endParaRPr>
          </a:p>
        </p:txBody>
      </p:sp>
      <p:pic>
        <p:nvPicPr>
          <p:cNvPr id="5" name="Picture 4" descr="Logo&#10;&#10;Description automatically generated">
            <a:extLst>
              <a:ext uri="{FF2B5EF4-FFF2-40B4-BE49-F238E27FC236}">
                <a16:creationId xmlns:a16="http://schemas.microsoft.com/office/drawing/2014/main" id="{F109EB2A-FDEB-5AA9-5FED-97289CDAD8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1954" y="188945"/>
            <a:ext cx="1225948" cy="1213657"/>
          </a:xfrm>
          <a:prstGeom prst="rect">
            <a:avLst/>
          </a:prstGeom>
        </p:spPr>
      </p:pic>
      <p:pic>
        <p:nvPicPr>
          <p:cNvPr id="6" name="Picture 6" descr="A picture containing text, clipart&#10;&#10;Description automatically generated">
            <a:extLst>
              <a:ext uri="{FF2B5EF4-FFF2-40B4-BE49-F238E27FC236}">
                <a16:creationId xmlns:a16="http://schemas.microsoft.com/office/drawing/2014/main" id="{031A7F57-FF88-9245-6953-0AB618D502BB}"/>
              </a:ext>
            </a:extLst>
          </p:cNvPr>
          <p:cNvPicPr>
            <a:picLocks noChangeAspect="1"/>
          </p:cNvPicPr>
          <p:nvPr/>
        </p:nvPicPr>
        <p:blipFill>
          <a:blip r:embed="rId6"/>
          <a:stretch>
            <a:fillRect/>
          </a:stretch>
        </p:blipFill>
        <p:spPr>
          <a:xfrm>
            <a:off x="10020300" y="5351463"/>
            <a:ext cx="1333500" cy="13112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1826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6B79D6-56B0-0B02-46C1-70BEAA1906CC}"/>
              </a:ext>
            </a:extLst>
          </p:cNvPr>
          <p:cNvSpPr txBox="1"/>
          <p:nvPr/>
        </p:nvSpPr>
        <p:spPr>
          <a:xfrm>
            <a:off x="921552" y="98057"/>
            <a:ext cx="106679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solidFill>
                  <a:schemeClr val="accent6">
                    <a:lumMod val="75000"/>
                  </a:schemeClr>
                </a:solidFill>
                <a:latin typeface="Possum Saltare NF"/>
                <a:cs typeface="Calibri"/>
              </a:rPr>
              <a:t>IMPORTANCE OF DEFENSIVE PROGRAMMING</a:t>
            </a:r>
          </a:p>
        </p:txBody>
      </p:sp>
      <p:sp>
        <p:nvSpPr>
          <p:cNvPr id="3" name="TextBox 2">
            <a:extLst>
              <a:ext uri="{FF2B5EF4-FFF2-40B4-BE49-F238E27FC236}">
                <a16:creationId xmlns:a16="http://schemas.microsoft.com/office/drawing/2014/main" id="{15E27300-CADC-7CD4-F7A9-4A01BA36892F}"/>
              </a:ext>
            </a:extLst>
          </p:cNvPr>
          <p:cNvSpPr txBox="1"/>
          <p:nvPr/>
        </p:nvSpPr>
        <p:spPr>
          <a:xfrm>
            <a:off x="6389274" y="1019311"/>
            <a:ext cx="5891640" cy="5541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GB" sz="3600" b="1">
                <a:solidFill>
                  <a:srgbClr val="FFFFFF"/>
                </a:solidFill>
                <a:ea typeface="+mn-lt"/>
                <a:cs typeface="+mn-lt"/>
              </a:rPr>
              <a:t>Securing your internal software  from malicious input  </a:t>
            </a:r>
            <a:endParaRPr lang="en-GB" sz="3600" b="1">
              <a:solidFill>
                <a:srgbClr val="FFFFFF"/>
              </a:solidFill>
              <a:cs typeface="Calibri"/>
            </a:endParaRPr>
          </a:p>
          <a:p>
            <a:pPr marL="457200" indent="-457200">
              <a:buFont typeface="Arial"/>
              <a:buChar char="•"/>
            </a:pPr>
            <a:r>
              <a:rPr lang="en-GB" sz="3600" b="1">
                <a:solidFill>
                  <a:srgbClr val="FFFFFF"/>
                </a:solidFill>
                <a:cs typeface="Calibri"/>
              </a:rPr>
              <a:t>Increase Accuracy of the system</a:t>
            </a:r>
          </a:p>
          <a:p>
            <a:pPr marL="457200" indent="-457200">
              <a:buFont typeface="Arial"/>
              <a:buChar char="•"/>
            </a:pPr>
            <a:r>
              <a:rPr lang="en-GB" sz="3600" b="1">
                <a:solidFill>
                  <a:srgbClr val="FFFFFF"/>
                </a:solidFill>
                <a:cs typeface="Calibri"/>
              </a:rPr>
              <a:t>Reducing  problems from user interactions </a:t>
            </a:r>
          </a:p>
          <a:p>
            <a:pPr marL="457200" indent="-457200">
              <a:buFont typeface="Arial"/>
              <a:buChar char="•"/>
            </a:pPr>
            <a:r>
              <a:rPr lang="en-GB" sz="3600" b="1">
                <a:solidFill>
                  <a:srgbClr val="FFFFFF"/>
                </a:solidFill>
                <a:cs typeface="Calibri"/>
              </a:rPr>
              <a:t>Make it easier to read &amp; understand code </a:t>
            </a:r>
          </a:p>
          <a:p>
            <a:endParaRPr lang="en-GB" sz="2600" b="1">
              <a:solidFill>
                <a:srgbClr val="FFFFFF"/>
              </a:solidFill>
              <a:cs typeface="Calibri"/>
            </a:endParaRPr>
          </a:p>
        </p:txBody>
      </p:sp>
      <p:pic>
        <p:nvPicPr>
          <p:cNvPr id="4" name="Picture 4" descr="A picture containing tree, armor, clothing, outdoor&#10;&#10;Description automatically generated">
            <a:extLst>
              <a:ext uri="{FF2B5EF4-FFF2-40B4-BE49-F238E27FC236}">
                <a16:creationId xmlns:a16="http://schemas.microsoft.com/office/drawing/2014/main" id="{AFB9568C-FC84-B62C-BF15-AFED3A95A323}"/>
              </a:ext>
            </a:extLst>
          </p:cNvPr>
          <p:cNvPicPr>
            <a:picLocks noChangeAspect="1"/>
          </p:cNvPicPr>
          <p:nvPr/>
        </p:nvPicPr>
        <p:blipFill>
          <a:blip r:embed="rId3"/>
          <a:stretch>
            <a:fillRect/>
          </a:stretch>
        </p:blipFill>
        <p:spPr>
          <a:xfrm>
            <a:off x="294576" y="809813"/>
            <a:ext cx="5249404" cy="4716166"/>
          </a:xfrm>
          <a:prstGeom prst="rect">
            <a:avLst/>
          </a:prstGeom>
        </p:spPr>
      </p:pic>
      <p:sp>
        <p:nvSpPr>
          <p:cNvPr id="5" name="TextBox 4">
            <a:extLst>
              <a:ext uri="{FF2B5EF4-FFF2-40B4-BE49-F238E27FC236}">
                <a16:creationId xmlns:a16="http://schemas.microsoft.com/office/drawing/2014/main" id="{02D6A575-A5A5-A62A-0047-94B6904DA27C}"/>
              </a:ext>
            </a:extLst>
          </p:cNvPr>
          <p:cNvSpPr txBox="1"/>
          <p:nvPr/>
        </p:nvSpPr>
        <p:spPr>
          <a:xfrm>
            <a:off x="145081" y="5792707"/>
            <a:ext cx="6692137"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solidFill>
                  <a:schemeClr val="bg1"/>
                </a:solidFill>
                <a:cs typeface="Calibri"/>
              </a:rPr>
              <a:t>Malicious Actors only need to be lucky once , but defenders </a:t>
            </a:r>
          </a:p>
          <a:p>
            <a:r>
              <a:rPr lang="en-GB" sz="2000" b="1" dirty="0">
                <a:solidFill>
                  <a:schemeClr val="bg1"/>
                </a:solidFill>
                <a:cs typeface="Calibri"/>
              </a:rPr>
              <a:t>have to be lucky all the time </a:t>
            </a:r>
            <a:r>
              <a:rPr lang="en-GB" dirty="0">
                <a:cs typeface="Calibri"/>
              </a:rPr>
              <a:t>~</a:t>
            </a:r>
            <a:r>
              <a:rPr lang="en-GB" b="1" dirty="0">
                <a:solidFill>
                  <a:schemeClr val="bg1"/>
                </a:solidFill>
                <a:cs typeface="Calibri"/>
              </a:rPr>
              <a:t> a wise person called Joylynn , probably</a:t>
            </a:r>
          </a:p>
        </p:txBody>
      </p:sp>
      <p:pic>
        <p:nvPicPr>
          <p:cNvPr id="6" name="Picture 6" descr="A picture containing shape&#10;&#10;Description automatically generated">
            <a:extLst>
              <a:ext uri="{FF2B5EF4-FFF2-40B4-BE49-F238E27FC236}">
                <a16:creationId xmlns:a16="http://schemas.microsoft.com/office/drawing/2014/main" id="{D2FA49F7-59A8-8787-AEFF-1F00276F5813}"/>
              </a:ext>
            </a:extLst>
          </p:cNvPr>
          <p:cNvPicPr>
            <a:picLocks noChangeAspect="1"/>
          </p:cNvPicPr>
          <p:nvPr/>
        </p:nvPicPr>
        <p:blipFill>
          <a:blip r:embed="rId4"/>
          <a:stretch>
            <a:fillRect/>
          </a:stretch>
        </p:blipFill>
        <p:spPr>
          <a:xfrm>
            <a:off x="10434638" y="5527675"/>
            <a:ext cx="1495425" cy="12255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96293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orama 2023.potx" id="{696B3632-8CD4-4C38-A82A-1E22D574E3AF}" vid="{168EE160-010E-468C-91F4-0DD5C0EB717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orama 2023.potx" id="{696B3632-8CD4-4C38-A82A-1E22D574E3AF}" vid="{1336A2E3-B100-4EE3-A580-DD38FF4BE7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Techorama 2023</Template>
  <TotalTime>4</TotalTime>
  <Words>1835</Words>
  <Application>Microsoft Office PowerPoint</Application>
  <PresentationFormat>Widescreen</PresentationFormat>
  <Paragraphs>148</Paragraphs>
  <Slides>21</Slides>
  <Notes>9</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21</vt:i4>
      </vt:variant>
    </vt:vector>
  </HeadingPairs>
  <TitlesOfParts>
    <vt:vector size="35" baseType="lpstr">
      <vt:lpstr>Calibri Light</vt:lpstr>
      <vt:lpstr>Roboto Mono</vt:lpstr>
      <vt:lpstr>Possum Saltare NF</vt:lpstr>
      <vt:lpstr>Roboto</vt:lpstr>
      <vt:lpstr>Segoe UI</vt:lpstr>
      <vt:lpstr>Arial</vt:lpstr>
      <vt:lpstr>-apple-system</vt:lpstr>
      <vt:lpstr>Calibri</vt:lpstr>
      <vt:lpstr>Helvetica Neue</vt:lpstr>
      <vt:lpstr>Wingdings</vt:lpstr>
      <vt:lpstr>Helvetica</vt:lpstr>
      <vt:lpstr>Open Sans</vt:lpstr>
      <vt:lpstr>Office Theme</vt:lpstr>
      <vt:lpstr>1_Office Theme</vt:lpstr>
      <vt:lpstr>The art of defensive programming</vt:lpstr>
      <vt:lpstr>PowerPoint Presentation</vt:lpstr>
      <vt:lpstr>PowerPoint Presentation</vt:lpstr>
      <vt:lpstr>PowerPoint Presentation</vt:lpstr>
      <vt:lpstr>Can you spot the vulnerability?</vt:lpstr>
      <vt:lpstr>Top 10 Web Application Security Risks </vt:lpstr>
      <vt:lpstr>STRIDE model </vt:lpstr>
      <vt:lpstr>DEFENSIVE PROGRAMMING EXPLAINED  </vt:lpstr>
      <vt:lpstr>PowerPoint Presentation</vt:lpstr>
      <vt:lpstr>PowerPoint Presentation</vt:lpstr>
      <vt:lpstr>PowerPoint Presentation</vt:lpstr>
      <vt:lpstr>Assume  the Unexpected Happens</vt:lpstr>
      <vt:lpstr>PowerPoint Presentation</vt:lpstr>
      <vt:lpstr>PowerPoint Presentation</vt:lpstr>
      <vt:lpstr>PowerPoint Presentation</vt:lpstr>
      <vt:lpstr>Demo  Threat modeling using Microsoft Threat Modeling Tool </vt:lpstr>
      <vt:lpstr>PowerPoint Presentation</vt:lpstr>
      <vt:lpstr>Thank You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Joylynn Kirui</dc:creator>
  <cp:lastModifiedBy>Joylynn Kirui</cp:lastModifiedBy>
  <cp:revision>7</cp:revision>
  <dcterms:created xsi:type="dcterms:W3CDTF">2023-05-06T08:51:25Z</dcterms:created>
  <dcterms:modified xsi:type="dcterms:W3CDTF">2023-06-02T17:26:31Z</dcterms:modified>
</cp:coreProperties>
</file>